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97" r:id="rId1"/>
  </p:sldMasterIdLst>
  <p:notesMasterIdLst>
    <p:notesMasterId r:id="rId35"/>
  </p:notesMasterIdLst>
  <p:sldIdLst>
    <p:sldId id="379" r:id="rId2"/>
    <p:sldId id="354" r:id="rId3"/>
    <p:sldId id="380" r:id="rId4"/>
    <p:sldId id="417" r:id="rId5"/>
    <p:sldId id="353" r:id="rId6"/>
    <p:sldId id="414" r:id="rId7"/>
    <p:sldId id="282" r:id="rId8"/>
    <p:sldId id="276" r:id="rId9"/>
    <p:sldId id="418" r:id="rId10"/>
    <p:sldId id="425" r:id="rId11"/>
    <p:sldId id="289" r:id="rId12"/>
    <p:sldId id="288" r:id="rId13"/>
    <p:sldId id="419" r:id="rId14"/>
    <p:sldId id="422" r:id="rId15"/>
    <p:sldId id="351" r:id="rId16"/>
    <p:sldId id="415" r:id="rId17"/>
    <p:sldId id="416" r:id="rId18"/>
    <p:sldId id="426" r:id="rId19"/>
    <p:sldId id="313" r:id="rId20"/>
    <p:sldId id="427" r:id="rId21"/>
    <p:sldId id="316" r:id="rId22"/>
    <p:sldId id="317" r:id="rId23"/>
    <p:sldId id="421" r:id="rId24"/>
    <p:sldId id="339" r:id="rId25"/>
    <p:sldId id="330" r:id="rId26"/>
    <p:sldId id="429" r:id="rId27"/>
    <p:sldId id="291" r:id="rId28"/>
    <p:sldId id="259" r:id="rId29"/>
    <p:sldId id="292" r:id="rId30"/>
    <p:sldId id="294" r:id="rId31"/>
    <p:sldId id="393" r:id="rId32"/>
    <p:sldId id="428" r:id="rId33"/>
    <p:sldId id="43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7438"/>
    <a:srgbClr val="C45D07"/>
    <a:srgbClr val="E85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0" autoAdjust="0"/>
    <p:restoredTop sz="88640" autoAdjust="0"/>
  </p:normalViewPr>
  <p:slideViewPr>
    <p:cSldViewPr snapToGrid="0">
      <p:cViewPr varScale="1">
        <p:scale>
          <a:sx n="83" d="100"/>
          <a:sy n="83" d="100"/>
        </p:scale>
        <p:origin x="360" y="19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6D058-5F7C-D64A-8732-EFF51E4904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37B7B-5817-874C-A0B6-16848ECA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/topics/earth/images/</a:t>
            </a:r>
            <a:r>
              <a:rPr lang="en-US" dirty="0" err="1"/>
              <a:t>index.html</a:t>
            </a:r>
            <a:endParaRPr lang="en-US" dirty="0"/>
          </a:p>
          <a:p>
            <a:r>
              <a:rPr lang="en-US" dirty="0" err="1"/>
              <a:t>Geology.com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3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Lipton, D., M. A. Rubenstein, S.R. Weiskopf, S. Carter, J. Peterson, L. Crozier, M. Fogarty, S. </a:t>
            </a:r>
            <a:r>
              <a:rPr lang="en-US" b="0" dirty="0" err="1"/>
              <a:t>Gaichas</a:t>
            </a:r>
            <a:r>
              <a:rPr lang="en-US" b="0" dirty="0"/>
              <a:t>, K.J.W. Hyde, T.L. Morelli, J. </a:t>
            </a:r>
            <a:r>
              <a:rPr lang="en-US" b="0" dirty="0" err="1"/>
              <a:t>Morisette</a:t>
            </a:r>
            <a:r>
              <a:rPr lang="en-US" b="0" dirty="0"/>
              <a:t>, H. </a:t>
            </a:r>
            <a:r>
              <a:rPr lang="en-US" b="0" dirty="0" err="1"/>
              <a:t>Moustahfid</a:t>
            </a:r>
            <a:r>
              <a:rPr lang="en-US" b="0" dirty="0"/>
              <a:t>, R. Muñoz, R. </a:t>
            </a:r>
            <a:r>
              <a:rPr lang="en-US" b="0" dirty="0" err="1"/>
              <a:t>Poudel</a:t>
            </a:r>
            <a:r>
              <a:rPr lang="en-US" b="0" dirty="0"/>
              <a:t>, M.D. Staudinger, C. Stock, L. Thompson, R. </a:t>
            </a:r>
            <a:r>
              <a:rPr lang="en-US" b="0" dirty="0" err="1"/>
              <a:t>Waples</a:t>
            </a:r>
            <a:r>
              <a:rPr lang="en-US" b="0" dirty="0"/>
              <a:t>, and J.F. </a:t>
            </a:r>
            <a:r>
              <a:rPr lang="en-US" b="0" dirty="0" err="1"/>
              <a:t>Weltzin</a:t>
            </a:r>
            <a:r>
              <a:rPr lang="en-US" b="0" dirty="0"/>
              <a:t>, 2018: Ecosystems, Ecosystem Services, and Biodiversity. In </a:t>
            </a:r>
            <a:r>
              <a:rPr lang="en-US" b="0" i="1" dirty="0"/>
              <a:t>Impacts, Risks, and Adaptation in the United States: Fourth National Climate Assessment, Volume II</a:t>
            </a:r>
            <a:r>
              <a:rPr lang="en-US" b="0" dirty="0"/>
              <a:t> [</a:t>
            </a:r>
            <a:r>
              <a:rPr lang="en-US" b="0" dirty="0" err="1"/>
              <a:t>Reidmiller</a:t>
            </a:r>
            <a:r>
              <a:rPr lang="en-US" b="0" dirty="0"/>
              <a:t>, D.R., C.W. Avery, D.R. Easterling, K.E. Kunkel, K.L.M. Lewis, T.K. </a:t>
            </a:r>
            <a:r>
              <a:rPr lang="en-US" b="0" dirty="0" err="1"/>
              <a:t>Maycock</a:t>
            </a:r>
            <a:r>
              <a:rPr lang="en-US" b="0" dirty="0"/>
              <a:t>, and B.C. Stewart (eds.)]. U.S. Global Change Research Program, Washington, DC, USA, pp. 268–321. </a:t>
            </a:r>
            <a:r>
              <a:rPr lang="en-US" b="0" dirty="0" err="1"/>
              <a:t>doi</a:t>
            </a:r>
            <a:r>
              <a:rPr lang="en-US" b="0" dirty="0"/>
              <a:t>: 10.7930/NCA4.2018.CH7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Bartomeus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Ascher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J.S., Wagner, D., Danforth, B.N.,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Kornbluth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Winfree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2011. Climate-associated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phenological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advances in bee pollinators and bee-pollinated plants. Proceedings of the National Academy of Sciences 108, 20645-20649.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61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Buskirk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Mulvihill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R.C., 2010. Declining body sizes in North American birds associated with climate change.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119, 1047-1055.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Buskirk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Mulvihill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R.C., 2009. Variable shifts in spring and autumn migration phenology in North American songbirds associated with climate change. Global Change Biology 15, 760-771.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39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Feng, S., Hu, Q., 2007. Changes in winter snowfall/precipitation ratio in the contiguous United States. Journal of Geophysical Research: Atmospheres 112,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10.1029/2007jd008397.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24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Diefenbach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Rathbun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S.L., Vreeland, J.K., Grove,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Kanapaux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W.J., 2016. Evidence for range contraction of snowshoe hare in Pennsylvania. Northeastern Naturalist 23, 229-249.</a:t>
            </a:r>
          </a:p>
          <a:p>
            <a:endParaRPr lang="en-US" b="1" dirty="0"/>
          </a:p>
          <a:p>
            <a:r>
              <a:rPr lang="en-US" b="0" dirty="0"/>
              <a:t>Lipton</a:t>
            </a:r>
            <a:r>
              <a:rPr lang="en-US" dirty="0"/>
              <a:t>, D., M. A. Rubenstein, S.R. Weiskopf, S. Carter, J. Peterson, L. Crozier, M. Fogarty, S. </a:t>
            </a:r>
            <a:r>
              <a:rPr lang="en-US" dirty="0" err="1"/>
              <a:t>Gaichas</a:t>
            </a:r>
            <a:r>
              <a:rPr lang="en-US" dirty="0"/>
              <a:t>, K.J.W. Hyde, T.L. Morelli, J. </a:t>
            </a:r>
            <a:r>
              <a:rPr lang="en-US" dirty="0" err="1"/>
              <a:t>Morisette</a:t>
            </a:r>
            <a:r>
              <a:rPr lang="en-US" dirty="0"/>
              <a:t>, H. </a:t>
            </a:r>
            <a:r>
              <a:rPr lang="en-US" dirty="0" err="1"/>
              <a:t>Moustahfid</a:t>
            </a:r>
            <a:r>
              <a:rPr lang="en-US" dirty="0"/>
              <a:t>, R. Muñoz, R. </a:t>
            </a:r>
            <a:r>
              <a:rPr lang="en-US" dirty="0" err="1"/>
              <a:t>Poudel</a:t>
            </a:r>
            <a:r>
              <a:rPr lang="en-US" dirty="0"/>
              <a:t>, M.D. Staudinger, C. Stock, L. Thompson, R. </a:t>
            </a:r>
            <a:r>
              <a:rPr lang="en-US" dirty="0" err="1"/>
              <a:t>Waples</a:t>
            </a:r>
            <a:r>
              <a:rPr lang="en-US" dirty="0"/>
              <a:t>, and J.F. </a:t>
            </a:r>
            <a:r>
              <a:rPr lang="en-US" dirty="0" err="1"/>
              <a:t>Weltzin</a:t>
            </a:r>
            <a:r>
              <a:rPr lang="en-US" dirty="0"/>
              <a:t>, 2018: Ecosystems, Ecosystem Services, and Biodiversity. In </a:t>
            </a:r>
            <a:r>
              <a:rPr lang="en-US" i="1" dirty="0"/>
              <a:t>Impacts, Risks, and Adaptation in the United States: Fourth National Climate Assessment, Volume II</a:t>
            </a:r>
            <a:r>
              <a:rPr lang="en-US" dirty="0"/>
              <a:t> [</a:t>
            </a:r>
            <a:r>
              <a:rPr lang="en-US" dirty="0" err="1"/>
              <a:t>Reidmiller</a:t>
            </a:r>
            <a:r>
              <a:rPr lang="en-US" dirty="0"/>
              <a:t>, D.R., C.W. Avery, D.R. Easterling, K.E. Kunkel, K.L.M. Lewis, T.K. </a:t>
            </a:r>
            <a:r>
              <a:rPr lang="en-US" dirty="0" err="1"/>
              <a:t>Maycock</a:t>
            </a:r>
            <a:r>
              <a:rPr lang="en-US" dirty="0"/>
              <a:t>, and B.C. Stewart (eds.)]. U.S. Global Change Research Program, Washington, DC, USA, pp. 268–321. </a:t>
            </a:r>
            <a:r>
              <a:rPr lang="en-US" dirty="0" err="1"/>
              <a:t>doi</a:t>
            </a:r>
            <a:r>
              <a:rPr lang="en-US" dirty="0"/>
              <a:t>: 10.7930/NCA4.2018.CH7</a:t>
            </a:r>
          </a:p>
          <a:p>
            <a:endParaRPr lang="en-US" dirty="0"/>
          </a:p>
          <a:p>
            <a:r>
              <a:rPr lang="en-US" dirty="0"/>
              <a:t>Photo credit: L. S. Mills research photo by </a:t>
            </a:r>
            <a:r>
              <a:rPr lang="en-US" dirty="0" err="1"/>
              <a:t>Jaco</a:t>
            </a:r>
            <a:r>
              <a:rPr lang="en-US" dirty="0"/>
              <a:t> and Lindsey Barnard, University of Montana Mills Research Lab.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290513"/>
            <a:r>
              <a:rPr lang="en-US" sz="1200" dirty="0"/>
              <a:t>Walsh, J., </a:t>
            </a:r>
            <a:r>
              <a:rPr lang="en-US" sz="1200" dirty="0" err="1"/>
              <a:t>Wuebbles</a:t>
            </a:r>
            <a:r>
              <a:rPr lang="en-US" sz="1200" dirty="0"/>
              <a:t>, D., </a:t>
            </a:r>
            <a:r>
              <a:rPr lang="en-US" sz="1200" dirty="0" err="1"/>
              <a:t>Hayhoe</a:t>
            </a:r>
            <a:r>
              <a:rPr lang="en-US" sz="1200" dirty="0"/>
              <a:t>, K., </a:t>
            </a:r>
            <a:r>
              <a:rPr lang="en-US" sz="1200" dirty="0" err="1"/>
              <a:t>Kossin</a:t>
            </a:r>
            <a:r>
              <a:rPr lang="en-US" sz="1200" dirty="0"/>
              <a:t>, J., Kunkel, K., Stephens, G., Thorne, P., </a:t>
            </a:r>
            <a:r>
              <a:rPr lang="en-US" sz="1200" dirty="0" err="1"/>
              <a:t>Vose</a:t>
            </a:r>
            <a:r>
              <a:rPr lang="en-US" sz="1200" dirty="0"/>
              <a:t>, R., </a:t>
            </a:r>
            <a:r>
              <a:rPr lang="en-US" sz="1200" dirty="0" err="1"/>
              <a:t>Wehner</a:t>
            </a:r>
            <a:r>
              <a:rPr lang="en-US" sz="1200" dirty="0"/>
              <a:t>, M., Willis, J., Anderson, D., </a:t>
            </a:r>
            <a:r>
              <a:rPr lang="en-US" sz="1200" dirty="0" err="1"/>
              <a:t>Doney</a:t>
            </a:r>
            <a:r>
              <a:rPr lang="en-US" sz="1200" dirty="0"/>
              <a:t>, S., Feely, R., </a:t>
            </a:r>
            <a:r>
              <a:rPr lang="en-US" sz="1200" dirty="0" err="1"/>
              <a:t>Hennon</a:t>
            </a:r>
            <a:r>
              <a:rPr lang="en-US" sz="1200" dirty="0"/>
              <a:t>, P., </a:t>
            </a:r>
            <a:r>
              <a:rPr lang="en-US" sz="1200" dirty="0" err="1"/>
              <a:t>Kharin</a:t>
            </a:r>
            <a:r>
              <a:rPr lang="en-US" sz="1200" dirty="0"/>
              <a:t>, V., Knutson, T., </a:t>
            </a:r>
            <a:r>
              <a:rPr lang="en-US" sz="1200" dirty="0" err="1"/>
              <a:t>Landerer</a:t>
            </a:r>
            <a:r>
              <a:rPr lang="en-US" sz="1200" dirty="0"/>
              <a:t>, F., </a:t>
            </a:r>
            <a:r>
              <a:rPr lang="en-US" sz="1200" dirty="0" err="1"/>
              <a:t>Lenton</a:t>
            </a:r>
            <a:r>
              <a:rPr lang="en-US" sz="1200" dirty="0"/>
              <a:t>, T., Kennedy, J., Somerville, R., 2014. Chapter 2: Our Changing Climate. In: J.M. </a:t>
            </a:r>
            <a:r>
              <a:rPr lang="en-US" sz="1200" dirty="0" err="1"/>
              <a:t>Melillo</a:t>
            </a:r>
            <a:r>
              <a:rPr lang="en-US" sz="1200" dirty="0"/>
              <a:t>, T.C. Richmond, G.W. </a:t>
            </a:r>
            <a:r>
              <a:rPr lang="en-US" sz="1200" dirty="0" err="1"/>
              <a:t>Yohe</a:t>
            </a:r>
            <a:r>
              <a:rPr lang="en-US" sz="1200" dirty="0"/>
              <a:t> (Editors), Climate Change Impacts in the United States: The Third National Climate Assessment. U.S. Global Change Research Program, pp. 19-67.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7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55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81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Frankson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Kunkel, K., Champion, S., Stewart, B.,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DeGaetano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A.T., Sweet, W., 2017. Pennsylvania State Climate Summary. NOAA Technical Report NESDIS 149-PA, 4 pp.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14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psiee.psu.edu</a:t>
            </a:r>
            <a:r>
              <a:rPr lang="en-US" sz="1200" dirty="0">
                <a:solidFill>
                  <a:schemeClr val="bg1"/>
                </a:solidFill>
              </a:rPr>
              <a:t>/climate-impacts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data.giss.nasa.gov</a:t>
            </a:r>
            <a:r>
              <a:rPr lang="en-US" dirty="0"/>
              <a:t>/</a:t>
            </a:r>
            <a:r>
              <a:rPr lang="en-US" dirty="0" err="1"/>
              <a:t>gistemp</a:t>
            </a:r>
            <a:r>
              <a:rPr lang="en-US" dirty="0"/>
              <a:t>/animations/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12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Union of Concerned Scientists, 2008. Climate Change in Pennsylvania:  Impacts and Solutions for the Keystone State. Cambridge, MA, 54 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19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Kunkel, K.E., Stevens, L.E., Stevens, S.E., Sun, L., Janssen, 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Rennells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DeGaetano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A., Dobson, J.G., 2013. Regional Climate Trends and Scenarios for the U.S. National Climate Assessment, Part 1. Climate of the Northeast U.S., NOAA Technical Report NESDIS 142-1. U.S. Department of Commerce, Washington, D.C., 79 pp.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72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Kunkel, K.E., Stevens, L.E., Stevens, S.E., Sun, L., Janssen, 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Rennells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DeGaetano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A., Dobson, J.G., 2013. Regional Climate Trends and Scenarios for the U.S. National Climate Assessment, Part 1. Climate of the Northeast U.S., NOAA Technical Report NESDIS 142-1. U.S. Department of Commerce, Washington, D.C., 79 pp.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54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Wobus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C., Small, E.E.,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Hosterman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H., Mills, D., Stein,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Rissing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Jones, R., Duckworth, M., Hall, 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2017. Projected climate change impacts on skiing and snowmobiling: A case study of the United States. Global environmental change 45, 1-14.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48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Dukes, J.S., Pontius,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Orwig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J.R., Rodgers, V.L.,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Brazee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N., Cooke, B.,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Theoharides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K.A.,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E.E., Harrington, R., 2009. Responses of insect pests, pathogens, and invasive plant species to climate change in the forests of northeastern North America: What can we predict? Canadian Journal of Forest Research 39, 231-248.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99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Levi, T.,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Keesing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Oggenfuss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Ostfeld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2015. Accelerated phenology of blacklegged ticks under climate warming. Philosophical Transactions of the Royal Society B: Biological Sciences 370, 20130556.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60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2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71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Burns, D.A., Baron, J.S., Cosby, B.J., </a:t>
            </a:r>
            <a:r>
              <a:rPr lang="en-US" sz="1200" dirty="0" err="1"/>
              <a:t>Fenn</a:t>
            </a:r>
            <a:r>
              <a:rPr lang="en-US" sz="1200" dirty="0"/>
              <a:t>, M.E., Lynch, J.A., 2011. National Acid Precipitation Assessment Program Report to Congress 2011: An Integrated Assessment. National Science and Technology Council, United States Government, Washington, D.C., 114 pp.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38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 image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ozonewatch.gsfc.nasa.gov</a:t>
            </a:r>
            <a:r>
              <a:rPr lang="en-US" dirty="0"/>
              <a:t>/statistics/</a:t>
            </a:r>
            <a:r>
              <a:rPr lang="en-US" dirty="0" err="1"/>
              <a:t>annual_data.html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2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www.columbia.edu</a:t>
            </a:r>
            <a:r>
              <a:rPr lang="en-US" dirty="0"/>
              <a:t>/~mhs119/</a:t>
            </a:r>
            <a:r>
              <a:rPr lang="en-US" dirty="0" err="1"/>
              <a:t>SeaLevel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8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3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Fahey, D.W., Doherty,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Sweet, W.,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2018. Our changing climate. In: D.R.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Reidmiller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C.W. Avery, D.R. Easterling, K.E. Kunkel, K.L.M. Lewis,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 (Editors), Impacts, Risks, and Adaptation in the United States: Fourth National Climate Assessment. US Global Change Research Program, Washington, DC, USA, pp. 72–144.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5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Fahey, D.W., Doherty,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Sweet, W.,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2018. Our changing climate. In: D.R.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Reidmiller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C.W. Avery, D.R. Easterling, K.E. Kunkel, K.L.M. Lewis,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 (Editors), Impacts, Risks, and Adaptation in the United States: Fourth National Climate Assessment. US Global Change Research Program, Washington, DC, USA, pp. 72–144.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75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65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7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D613-13EC-1942-BF34-CCF4A277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9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8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1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3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6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0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100000">
              <a:srgbClr val="000000"/>
            </a:gs>
            <a:gs pos="97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D76E0-F2CD-1343-B8EE-6CEFFB765EC5}" type="datetimeFigureOut">
              <a:rPr lang="en-US" smtClean="0"/>
              <a:t>11/21/19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0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6770" y="327892"/>
            <a:ext cx="7957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Regional Climate Change Impacts: What Science Tells Us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A0934C-43D6-A046-BEAE-9F6AF9869028}"/>
              </a:ext>
            </a:extLst>
          </p:cNvPr>
          <p:cNvSpPr txBox="1">
            <a:spLocks/>
          </p:cNvSpPr>
          <p:nvPr/>
        </p:nvSpPr>
        <p:spPr>
          <a:xfrm>
            <a:off x="1809750" y="1747363"/>
            <a:ext cx="8572500" cy="20190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Raymond Najjar</a:t>
            </a:r>
          </a:p>
          <a:p>
            <a:pPr marL="0" indent="0" algn="ctr">
              <a:buNone/>
            </a:pPr>
            <a:r>
              <a:rPr lang="en-US" sz="2800" dirty="0"/>
              <a:t>The Pennsylvania State University</a:t>
            </a:r>
          </a:p>
          <a:p>
            <a:pPr marL="0" indent="0" algn="ctr">
              <a:buNone/>
            </a:pPr>
            <a:r>
              <a:rPr lang="en-US" sz="2800" dirty="0"/>
              <a:t>The p4 Pittsburgh Climate Action Summit</a:t>
            </a:r>
          </a:p>
          <a:p>
            <a:pPr marL="0" indent="0" algn="ctr">
              <a:buNone/>
            </a:pPr>
            <a:r>
              <a:rPr lang="en-US" sz="2400" dirty="0"/>
              <a:t>October 30, 2019</a:t>
            </a:r>
          </a:p>
        </p:txBody>
      </p:sp>
      <p:pic>
        <p:nvPicPr>
          <p:cNvPr id="5122" name="Picture 2" descr="https://www.nasa.gov/sites/default/files/styles/full_width_feature/public/thumbnails/image/westernhemisphere_geos_2019246_lrg.jpg">
            <a:extLst>
              <a:ext uri="{FF2B5EF4-FFF2-40B4-BE49-F238E27FC236}">
                <a16:creationId xmlns:a16="http://schemas.microsoft.com/office/drawing/2014/main" id="{1F029DAB-08F7-FE45-8778-723CEE05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9" y="3984172"/>
            <a:ext cx="2416629" cy="24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image of pennsylvania">
            <a:extLst>
              <a:ext uri="{FF2B5EF4-FFF2-40B4-BE49-F238E27FC236}">
                <a16:creationId xmlns:a16="http://schemas.microsoft.com/office/drawing/2014/main" id="{E9A91FDD-6DFC-0C41-9503-E05E38AC9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47" y="3990937"/>
            <a:ext cx="3352799" cy="238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828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9469-8625-2B48-82C8-4E374EDD9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5076"/>
          </a:xfrm>
        </p:spPr>
        <p:txBody>
          <a:bodyPr>
            <a:normAutofit/>
          </a:bodyPr>
          <a:lstStyle/>
          <a:p>
            <a:r>
              <a:rPr lang="en-US" sz="3600" dirty="0"/>
              <a:t>Plants are leafing out and blooming earlier</a:t>
            </a:r>
          </a:p>
        </p:txBody>
      </p:sp>
      <p:pic>
        <p:nvPicPr>
          <p:cNvPr id="2050" name="Picture 2" descr="Trends in First Leaf and First Bloom Dates">
            <a:extLst>
              <a:ext uri="{FF2B5EF4-FFF2-40B4-BE49-F238E27FC236}">
                <a16:creationId xmlns:a16="http://schemas.microsoft.com/office/drawing/2014/main" id="{16EDE285-8E0A-154F-9A51-17695BCA8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1" t="18033" r="27402" b="68032"/>
          <a:stretch/>
        </p:blipFill>
        <p:spPr bwMode="auto">
          <a:xfrm>
            <a:off x="2090057" y="2025890"/>
            <a:ext cx="3581400" cy="296994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rends in First Leaf and First Bloom Dates">
            <a:extLst>
              <a:ext uri="{FF2B5EF4-FFF2-40B4-BE49-F238E27FC236}">
                <a16:creationId xmlns:a16="http://schemas.microsoft.com/office/drawing/2014/main" id="{1144E31B-6F72-9448-B6AC-913D00969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0" t="59958" r="27411" b="26098"/>
          <a:stretch/>
        </p:blipFill>
        <p:spPr bwMode="auto">
          <a:xfrm>
            <a:off x="6466113" y="1993886"/>
            <a:ext cx="3548744" cy="296477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ends in First Leaf and First Bloom Dates">
            <a:extLst>
              <a:ext uri="{FF2B5EF4-FFF2-40B4-BE49-F238E27FC236}">
                <a16:creationId xmlns:a16="http://schemas.microsoft.com/office/drawing/2014/main" id="{19A97CE6-AF1C-D546-8760-BFD96B749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t="86124" r="22078" b="3337"/>
          <a:stretch/>
        </p:blipFill>
        <p:spPr bwMode="auto">
          <a:xfrm>
            <a:off x="3102426" y="5198146"/>
            <a:ext cx="5987149" cy="108857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232EB1-ABA1-394B-AFDA-101C30D5F6EA}"/>
              </a:ext>
            </a:extLst>
          </p:cNvPr>
          <p:cNvSpPr/>
          <p:nvPr/>
        </p:nvSpPr>
        <p:spPr>
          <a:xfrm>
            <a:off x="2090058" y="1002682"/>
            <a:ext cx="7881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1981–2010 trends of three indicator plants</a:t>
            </a:r>
          </a:p>
          <a:p>
            <a:pPr algn="ctr"/>
            <a:r>
              <a:rPr lang="en-US" sz="2800" b="1" dirty="0"/>
              <a:t>First leaf                                     First bloom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105B6-C362-9F42-82BC-3906EFC7DB48}"/>
              </a:ext>
            </a:extLst>
          </p:cNvPr>
          <p:cNvSpPr txBox="1"/>
          <p:nvPr/>
        </p:nvSpPr>
        <p:spPr>
          <a:xfrm>
            <a:off x="152400" y="6345936"/>
            <a:ext cx="545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Lipton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55550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44" y="323768"/>
            <a:ext cx="3871032" cy="3105232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Native bees in Northeast US are arriving in spring 10 days earlier than they used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594" y="6348541"/>
            <a:ext cx="18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Bartomeus</a:t>
            </a:r>
            <a:r>
              <a:rPr lang="en-US" sz="1400" dirty="0"/>
              <a:t> et al. (2011)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73168" y="304605"/>
            <a:ext cx="7137974" cy="6333939"/>
            <a:chOff x="2212938" y="1457704"/>
            <a:chExt cx="5669560" cy="49316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3" b="12775"/>
            <a:stretch/>
          </p:blipFill>
          <p:spPr bwMode="auto">
            <a:xfrm>
              <a:off x="2212938" y="1457704"/>
              <a:ext cx="5669560" cy="493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575450" y="1516412"/>
              <a:ext cx="1371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C. </a:t>
              </a:r>
              <a:r>
                <a:rPr lang="en-US" i="1" dirty="0" err="1"/>
                <a:t>inaequalis</a:t>
              </a:r>
              <a:endParaRPr lang="en-US" i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53904" y="1535752"/>
              <a:ext cx="1419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A. </a:t>
              </a:r>
              <a:r>
                <a:rPr lang="en-US" i="1" dirty="0" err="1"/>
                <a:t>miserabilis</a:t>
              </a:r>
              <a:endParaRPr lang="en-US" i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09896" y="5777448"/>
              <a:ext cx="11720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O. </a:t>
              </a:r>
              <a:r>
                <a:rPr lang="en-US" i="1" dirty="0" err="1"/>
                <a:t>lignaria</a:t>
              </a:r>
              <a:endParaRPr lang="en-US" i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00818" y="5777545"/>
              <a:ext cx="13906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B. impatiens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490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69335"/>
            <a:ext cx="11558015" cy="120226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Birds in Western PA became smaller by 1.3% on average due to warming  from 1961 to 2007</a:t>
            </a:r>
          </a:p>
        </p:txBody>
      </p:sp>
      <p:pic>
        <p:nvPicPr>
          <p:cNvPr id="5124" name="Picture 4" descr="Scarlet tana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0" y="2124118"/>
            <a:ext cx="5534577" cy="3087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4907" y="5247176"/>
            <a:ext cx="358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Scarlet tanager: 2% smaller</a:t>
            </a:r>
          </a:p>
        </p:txBody>
      </p:sp>
      <p:pic>
        <p:nvPicPr>
          <p:cNvPr id="5126" name="Picture 6" descr="Rose-breasted grosbe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70" y="1506960"/>
            <a:ext cx="5544989" cy="417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99138" y="5661013"/>
            <a:ext cx="482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Rose-breasted </a:t>
            </a:r>
            <a:r>
              <a:rPr lang="en-US" sz="2400" dirty="0" err="1"/>
              <a:t>grossbeak</a:t>
            </a:r>
            <a:r>
              <a:rPr lang="en-US" sz="2400" dirty="0"/>
              <a:t>: 2% smaller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702" y="6341683"/>
            <a:ext cx="302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</a:t>
            </a:r>
            <a:r>
              <a:rPr lang="en-US" dirty="0" err="1"/>
              <a:t>Buskirk</a:t>
            </a:r>
            <a:r>
              <a:rPr lang="en-US" dirty="0"/>
              <a:t> et al. (2009, 2010)</a:t>
            </a:r>
          </a:p>
        </p:txBody>
      </p:sp>
    </p:spTree>
    <p:extLst>
      <p:ext uri="{BB962C8B-B14F-4D97-AF65-F5344CB8AC3E}">
        <p14:creationId xmlns:p14="http://schemas.microsoft.com/office/powerpoint/2010/main" val="4243467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96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FBD9-006B-0141-A85B-E4A7EFA0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256350"/>
            <a:ext cx="11277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The ratio of snow to total precipitation is mostly decreasing in the Northeast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FAA10-CEE9-8348-B734-DCABC48A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28" y="1029569"/>
            <a:ext cx="5735034" cy="5588732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80B2C-1E2D-6C44-90C6-1A3081499AD6}"/>
              </a:ext>
            </a:extLst>
          </p:cNvPr>
          <p:cNvSpPr txBox="1"/>
          <p:nvPr/>
        </p:nvSpPr>
        <p:spPr>
          <a:xfrm>
            <a:off x="2261042" y="2631057"/>
            <a:ext cx="2704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1949–2005 trend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9780A2-6801-1647-84BF-D01C2C679E1C}"/>
              </a:ext>
            </a:extLst>
          </p:cNvPr>
          <p:cNvSpPr/>
          <p:nvPr/>
        </p:nvSpPr>
        <p:spPr>
          <a:xfrm>
            <a:off x="2347306" y="3252159"/>
            <a:ext cx="362309" cy="3623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FAB3B-CF90-2648-978F-E6AE3B351103}"/>
              </a:ext>
            </a:extLst>
          </p:cNvPr>
          <p:cNvSpPr/>
          <p:nvPr/>
        </p:nvSpPr>
        <p:spPr>
          <a:xfrm>
            <a:off x="2330051" y="3886201"/>
            <a:ext cx="414068" cy="383875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A427B-9305-884E-8617-BBDE35FECB26}"/>
              </a:ext>
            </a:extLst>
          </p:cNvPr>
          <p:cNvSpPr txBox="1"/>
          <p:nvPr/>
        </p:nvSpPr>
        <p:spPr>
          <a:xfrm>
            <a:off x="2793003" y="3180272"/>
            <a:ext cx="178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Decreasing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18035-4CFD-604F-919C-2EFF3673AF81}"/>
              </a:ext>
            </a:extLst>
          </p:cNvPr>
          <p:cNvSpPr txBox="1"/>
          <p:nvPr/>
        </p:nvSpPr>
        <p:spPr>
          <a:xfrm>
            <a:off x="2824634" y="3833004"/>
            <a:ext cx="166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Increasing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F666E-3D72-D548-A0C5-D942E27A92B5}"/>
              </a:ext>
            </a:extLst>
          </p:cNvPr>
          <p:cNvSpPr txBox="1"/>
          <p:nvPr/>
        </p:nvSpPr>
        <p:spPr>
          <a:xfrm>
            <a:off x="279036" y="6227237"/>
            <a:ext cx="269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Feng and Hu (2007) </a:t>
            </a:r>
          </a:p>
        </p:txBody>
      </p:sp>
    </p:spTree>
    <p:extLst>
      <p:ext uri="{BB962C8B-B14F-4D97-AF65-F5344CB8AC3E}">
        <p14:creationId xmlns:p14="http://schemas.microsoft.com/office/powerpoint/2010/main" val="68943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hoto shows a pair of snowshoe hares, one with a brown coat and the other with a white coat. Both are sitting on earthen ground, nibbling on opposite ends of a sprig of pine. ">
            <a:extLst>
              <a:ext uri="{FF2B5EF4-FFF2-40B4-BE49-F238E27FC236}">
                <a16:creationId xmlns:a16="http://schemas.microsoft.com/office/drawing/2014/main" id="{8E01D397-FF25-734A-AEBC-6C631812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77" y="740664"/>
            <a:ext cx="8755904" cy="53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5B4A5-6384-DB4A-AF9E-4770A5C2FBE3}"/>
              </a:ext>
            </a:extLst>
          </p:cNvPr>
          <p:cNvSpPr txBox="1"/>
          <p:nvPr/>
        </p:nvSpPr>
        <p:spPr>
          <a:xfrm>
            <a:off x="271272" y="6273800"/>
            <a:ext cx="770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Diefenbach</a:t>
            </a:r>
            <a:r>
              <a:rPr lang="en-US" dirty="0"/>
              <a:t> et al. (2016), Fourth National Climate Assessment (Lipton et al. 2018)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D0D84-BB53-E64E-853D-B15255105ECC}"/>
              </a:ext>
            </a:extLst>
          </p:cNvPr>
          <p:cNvSpPr/>
          <p:nvPr/>
        </p:nvSpPr>
        <p:spPr>
          <a:xfrm>
            <a:off x="344424" y="1007840"/>
            <a:ext cx="2435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With warming and snowpack reduction, Snowshoe Hare range in Pennsylvania has contracted</a:t>
            </a:r>
          </a:p>
        </p:txBody>
      </p:sp>
    </p:spTree>
    <p:extLst>
      <p:ext uri="{BB962C8B-B14F-4D97-AF65-F5344CB8AC3E}">
        <p14:creationId xmlns:p14="http://schemas.microsoft.com/office/powerpoint/2010/main" val="22989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418" y="211138"/>
            <a:ext cx="2836333" cy="1789112"/>
          </a:xfrm>
        </p:spPr>
        <p:txBody>
          <a:bodyPr>
            <a:normAutofit fontScale="90000"/>
          </a:bodyPr>
          <a:lstStyle/>
          <a:p>
            <a:r>
              <a:rPr lang="en-US" dirty="0"/>
              <a:t>Heavy precipitation</a:t>
            </a:r>
            <a:br>
              <a:rPr lang="en-US" dirty="0"/>
            </a:br>
            <a:r>
              <a:rPr lang="en-US" dirty="0"/>
              <a:t>is increasing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45" t="8092" r="10880" b="22676"/>
          <a:stretch/>
        </p:blipFill>
        <p:spPr>
          <a:xfrm>
            <a:off x="1672166" y="2190751"/>
            <a:ext cx="7297822" cy="4487333"/>
          </a:xfrm>
        </p:spPr>
      </p:pic>
      <p:sp>
        <p:nvSpPr>
          <p:cNvPr id="6" name="TextBox 5"/>
          <p:cNvSpPr txBox="1"/>
          <p:nvPr/>
        </p:nvSpPr>
        <p:spPr>
          <a:xfrm>
            <a:off x="8704930" y="3267046"/>
            <a:ext cx="168197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Change in top 1% of rainiest days from 1958 to 2012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rcRect t="8753" b="8753"/>
          <a:stretch>
            <a:fillRect/>
          </a:stretch>
        </p:blipFill>
        <p:spPr>
          <a:xfrm>
            <a:off x="4603751" y="219075"/>
            <a:ext cx="5783151" cy="31805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58883" y="6309058"/>
            <a:ext cx="137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Walsh et al. </a:t>
            </a:r>
            <a:r>
              <a:rPr lang="en-US" sz="1200" dirty="0"/>
              <a:t>(2014)</a:t>
            </a:r>
          </a:p>
        </p:txBody>
      </p:sp>
      <p:sp>
        <p:nvSpPr>
          <p:cNvPr id="3" name="Rectangle 2"/>
          <p:cNvSpPr/>
          <p:nvPr/>
        </p:nvSpPr>
        <p:spPr>
          <a:xfrm>
            <a:off x="8637641" y="3143936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Gustoflight.wordpress.com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2150-3F26-E743-A62F-67C159B4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1783239"/>
            <a:ext cx="3505200" cy="329152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Three possible emissions futures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94215-84DB-174E-BFE8-A3FD67078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691" y="242202"/>
            <a:ext cx="7510384" cy="6067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526AF7-A657-B048-AD86-5B6D9421CDFF}"/>
              </a:ext>
            </a:extLst>
          </p:cNvPr>
          <p:cNvSpPr txBox="1"/>
          <p:nvPr/>
        </p:nvSpPr>
        <p:spPr>
          <a:xfrm>
            <a:off x="6096000" y="6327648"/>
            <a:ext cx="580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881645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2150-3F26-E743-A62F-67C159B4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1591215"/>
            <a:ext cx="3304032" cy="367556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… lead to very different climate futures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BF1CD-8756-1B4A-865C-38E37171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016" y="244165"/>
            <a:ext cx="7248144" cy="6131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A591E-5B3B-A449-8426-35C0261D29BA}"/>
              </a:ext>
            </a:extLst>
          </p:cNvPr>
          <p:cNvSpPr txBox="1"/>
          <p:nvPr/>
        </p:nvSpPr>
        <p:spPr>
          <a:xfrm>
            <a:off x="6096000" y="6327648"/>
            <a:ext cx="580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492011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E95031-658E-154C-BBEE-1F2B0B91C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566" y="747126"/>
            <a:ext cx="9196868" cy="59097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B91990-D1F4-7046-A692-F667B36C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806" y="128016"/>
            <a:ext cx="8599714" cy="623137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Pennsylvania is following the global trend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E9B1D-538E-3746-809D-FEBF7F44AE31}"/>
              </a:ext>
            </a:extLst>
          </p:cNvPr>
          <p:cNvSpPr txBox="1"/>
          <p:nvPr/>
        </p:nvSpPr>
        <p:spPr>
          <a:xfrm>
            <a:off x="1487424" y="6309360"/>
            <a:ext cx="22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Frankson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100978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30924" y="428178"/>
            <a:ext cx="2857700" cy="60016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/>
                <a:cs typeface="Century Gothic"/>
              </a:rPr>
              <a:t>Summers in Pennsylvania will feel like those of the Southeast US by mid-century if heat trapping emissions trends continue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15" t="-816" r="135" b="11571"/>
          <a:stretch/>
        </p:blipFill>
        <p:spPr>
          <a:xfrm>
            <a:off x="1682496" y="192986"/>
            <a:ext cx="5852160" cy="6445921"/>
          </a:xfrm>
        </p:spPr>
      </p:pic>
      <p:sp>
        <p:nvSpPr>
          <p:cNvPr id="6" name="Rectangle 5"/>
          <p:cNvSpPr/>
          <p:nvPr/>
        </p:nvSpPr>
        <p:spPr>
          <a:xfrm>
            <a:off x="1824531" y="6282702"/>
            <a:ext cx="2520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psiee.psu.edu</a:t>
            </a:r>
            <a:r>
              <a:rPr lang="en-US" sz="1200" dirty="0">
                <a:solidFill>
                  <a:schemeClr val="bg1"/>
                </a:solidFill>
              </a:rPr>
              <a:t>/climate-impacts</a:t>
            </a:r>
          </a:p>
        </p:txBody>
      </p:sp>
    </p:spTree>
    <p:extLst>
      <p:ext uri="{BB962C8B-B14F-4D97-AF65-F5344CB8AC3E}">
        <p14:creationId xmlns:p14="http://schemas.microsoft.com/office/powerpoint/2010/main" val="359611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851D-DC86-FB46-9F34-81B36CE0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55" y="1186841"/>
            <a:ext cx="2446393" cy="4484318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The world is warming almost everywhere</a:t>
            </a:r>
          </a:p>
        </p:txBody>
      </p:sp>
      <p:pic>
        <p:nvPicPr>
          <p:cNvPr id="4" name="5year_6y.mp4">
            <a:hlinkClick r:id="" action="ppaction://media"/>
            <a:extLst>
              <a:ext uri="{FF2B5EF4-FFF2-40B4-BE49-F238E27FC236}">
                <a16:creationId xmlns:a16="http://schemas.microsoft.com/office/drawing/2014/main" id="{3BCA45CB-6F42-1D43-8C99-E7BE075C65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1718" y="313150"/>
            <a:ext cx="8920676" cy="601249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4137E6-A40C-304C-BD4F-70EC668DC738}"/>
              </a:ext>
            </a:extLst>
          </p:cNvPr>
          <p:cNvSpPr/>
          <p:nvPr/>
        </p:nvSpPr>
        <p:spPr>
          <a:xfrm>
            <a:off x="463334" y="6236265"/>
            <a:ext cx="1458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16543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869" y="831816"/>
            <a:ext cx="7504386" cy="5593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156" y="6411043"/>
            <a:ext cx="3006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</a:rPr>
              <a:t>Union of Concerned Scientists (2008)</a:t>
            </a: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3655881" y="2312277"/>
            <a:ext cx="2719387" cy="1786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4" cstate="print"/>
          <a:srcRect l="49859"/>
          <a:stretch/>
        </p:blipFill>
        <p:spPr bwMode="auto">
          <a:xfrm>
            <a:off x="3655881" y="3438041"/>
            <a:ext cx="3337687" cy="6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 cstate="print"/>
          <a:srcRect r="50391"/>
          <a:stretch/>
        </p:blipFill>
        <p:spPr bwMode="auto">
          <a:xfrm>
            <a:off x="3655881" y="2595780"/>
            <a:ext cx="3337687" cy="66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881110" y="206108"/>
            <a:ext cx="8371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Emissions really matter</a:t>
            </a:r>
            <a:r>
              <a:rPr lang="en-US" sz="3200"/>
              <a:t>, especially in the long run</a:t>
            </a:r>
          </a:p>
        </p:txBody>
      </p:sp>
    </p:spTree>
    <p:extLst>
      <p:ext uri="{BB962C8B-B14F-4D97-AF65-F5344CB8AC3E}">
        <p14:creationId xmlns:p14="http://schemas.microsoft.com/office/powerpoint/2010/main" val="3470768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2314"/>
            <a:ext cx="3841898" cy="1291893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Expect summers to be drier </a:t>
            </a:r>
            <a:r>
              <a:rPr lang="is-IS" sz="3600" b="1" dirty="0"/>
              <a:t>… </a:t>
            </a:r>
            <a:endParaRPr lang="en-US" sz="36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33" y="5399569"/>
            <a:ext cx="50577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22" y="1770428"/>
            <a:ext cx="3841898" cy="363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58" y="1775931"/>
            <a:ext cx="3950972" cy="362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0878" y="6099544"/>
            <a:ext cx="506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black"/>
                </a:solidFill>
                <a:latin typeface="Calibri"/>
              </a:rPr>
              <a:t>Percent precipitation change by 2050s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030" y="6407739"/>
            <a:ext cx="1393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Kunkel et al. (2013)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3104" y="3966359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-4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2166" y="435626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4513" y="26917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6482" y="356818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41278" y="303216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76458" y="180473"/>
            <a:ext cx="3841898" cy="1291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s-IS" sz="3600" b="1" dirty="0"/>
              <a:t>… </a:t>
            </a:r>
            <a:r>
              <a:rPr lang="en-US" sz="3600" b="1" dirty="0"/>
              <a:t>and winters to be wetter</a:t>
            </a:r>
          </a:p>
        </p:txBody>
      </p:sp>
    </p:spTree>
    <p:extLst>
      <p:ext uri="{BB962C8B-B14F-4D97-AF65-F5344CB8AC3E}">
        <p14:creationId xmlns:p14="http://schemas.microsoft.com/office/powerpoint/2010/main" val="5697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162999"/>
            <a:ext cx="11789664" cy="86074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Expect heavy downpours to continue to increase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56180" y="1817393"/>
            <a:ext cx="5324818" cy="4700367"/>
            <a:chOff x="2019529" y="1955615"/>
            <a:chExt cx="5324818" cy="470036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1" r="507"/>
            <a:stretch/>
          </p:blipFill>
          <p:spPr bwMode="auto">
            <a:xfrm>
              <a:off x="2030828" y="1955615"/>
              <a:ext cx="5313519" cy="470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019529" y="1976002"/>
              <a:ext cx="4157988" cy="691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58" y="1976281"/>
            <a:ext cx="3743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75423" y="1401960"/>
            <a:ext cx="53014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Percent change by 2050s in days &gt; 1”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817" y="6426320"/>
            <a:ext cx="1393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Kunkel et al. (2013)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5034" y="453043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3720" y="419594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1788" y="24364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2353" y="367145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406452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3BC14-0D39-214C-AAE3-AD5C35A32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256350"/>
            <a:ext cx="1064361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change in downhill skiing season length by 2090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CB9C2-858D-4F43-AE07-27D93725C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3"/>
          <a:stretch/>
        </p:blipFill>
        <p:spPr>
          <a:xfrm>
            <a:off x="2783458" y="1725458"/>
            <a:ext cx="2982702" cy="39129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8111A-31A2-CE43-80CA-9A6BFA158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469" y="1708029"/>
            <a:ext cx="2881317" cy="39298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DFB16-CE3D-584A-A33D-3C835548D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43" y="5725832"/>
            <a:ext cx="6989314" cy="9034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917EB-C415-4741-B883-7A61DF747CEA}"/>
              </a:ext>
            </a:extLst>
          </p:cNvPr>
          <p:cNvSpPr txBox="1"/>
          <p:nvPr/>
        </p:nvSpPr>
        <p:spPr>
          <a:xfrm>
            <a:off x="3059503" y="1725283"/>
            <a:ext cx="22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Low 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C6563-9C51-F344-8571-DF8987F9786E}"/>
              </a:ext>
            </a:extLst>
          </p:cNvPr>
          <p:cNvSpPr txBox="1"/>
          <p:nvPr/>
        </p:nvSpPr>
        <p:spPr>
          <a:xfrm>
            <a:off x="6696975" y="1739661"/>
            <a:ext cx="2359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 emissions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3F004-3146-C841-B25B-E4DD0C091764}"/>
              </a:ext>
            </a:extLst>
          </p:cNvPr>
          <p:cNvSpPr txBox="1"/>
          <p:nvPr/>
        </p:nvSpPr>
        <p:spPr>
          <a:xfrm>
            <a:off x="4750280" y="5210355"/>
            <a:ext cx="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RCP 4.5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D00F6-5D6D-394F-AD4F-DB5DD616F41C}"/>
              </a:ext>
            </a:extLst>
          </p:cNvPr>
          <p:cNvSpPr txBox="1"/>
          <p:nvPr/>
        </p:nvSpPr>
        <p:spPr>
          <a:xfrm>
            <a:off x="8387752" y="5276491"/>
            <a:ext cx="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RCP 8.5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092B6-0992-E446-A95D-0EC266D92505}"/>
              </a:ext>
            </a:extLst>
          </p:cNvPr>
          <p:cNvSpPr txBox="1"/>
          <p:nvPr/>
        </p:nvSpPr>
        <p:spPr>
          <a:xfrm>
            <a:off x="237744" y="6291072"/>
            <a:ext cx="201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Wobus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657839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wooly </a:t>
            </a:r>
            <a:r>
              <a:rPr lang="en-US" dirty="0" err="1"/>
              <a:t>adelgid</a:t>
            </a:r>
            <a:r>
              <a:rPr lang="en-US" dirty="0"/>
              <a:t> harms the Eastern Hemlock tree (PA state tree)</a:t>
            </a:r>
          </a:p>
        </p:txBody>
      </p:sp>
      <p:pic>
        <p:nvPicPr>
          <p:cNvPr id="4098" name="Picture 2" descr="em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1370127"/>
            <a:ext cx="6504433" cy="48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siFea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2"/>
          <a:stretch/>
        </p:blipFill>
        <p:spPr bwMode="auto">
          <a:xfrm>
            <a:off x="493776" y="1721752"/>
            <a:ext cx="4347343" cy="418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643" y="6305332"/>
            <a:ext cx="2020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savinghemlocks.org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12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104519"/>
            <a:ext cx="11521440" cy="84645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Warming winters allow the wooly </a:t>
            </a:r>
            <a:r>
              <a:rPr lang="en-US" sz="3600" dirty="0" err="1"/>
              <a:t>adelgid</a:t>
            </a:r>
            <a:r>
              <a:rPr lang="en-US" sz="3600" dirty="0"/>
              <a:t> to do more damage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75" y="1167702"/>
            <a:ext cx="7798116" cy="514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1995" y="6311140"/>
            <a:ext cx="193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Dukes et al. (2009)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5993" y="6311140"/>
            <a:ext cx="401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A2 scenario, 2070, average of nine GCMs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0754" y="1593980"/>
            <a:ext cx="2846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Hemlock safe in 2070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0753" y="1156140"/>
            <a:ext cx="2628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Hemlock safe today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3744" y="1250793"/>
            <a:ext cx="391886" cy="317043"/>
          </a:xfrm>
          <a:prstGeom prst="rect">
            <a:avLst/>
          </a:prstGeom>
          <a:solidFill>
            <a:srgbClr val="E859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62073" y="1178481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&amp;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15675" y="1242514"/>
            <a:ext cx="391886" cy="3192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25900" y="1710673"/>
            <a:ext cx="391886" cy="312375"/>
          </a:xfrm>
          <a:prstGeom prst="rect">
            <a:avLst/>
          </a:prstGeom>
          <a:solidFill>
            <a:srgbClr val="E859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50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E3A9DF-28BF-3F41-BFC0-42DB91DA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911" y="1251828"/>
            <a:ext cx="9127987" cy="4764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FFEDC8-B158-DA41-9128-7643A89BB340}"/>
              </a:ext>
            </a:extLst>
          </p:cNvPr>
          <p:cNvSpPr txBox="1"/>
          <p:nvPr/>
        </p:nvSpPr>
        <p:spPr>
          <a:xfrm>
            <a:off x="274320" y="146304"/>
            <a:ext cx="11704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Millbrook, NY, warming has led to an earlier larval peak of the blacklegged (deer) tick, the major Lyme disease transmitter</a:t>
            </a:r>
          </a:p>
        </p:txBody>
      </p:sp>
      <p:pic>
        <p:nvPicPr>
          <p:cNvPr id="4098" name="Picture 2" descr="blacklegged female on skin no text.jpg">
            <a:extLst>
              <a:ext uri="{FF2B5EF4-FFF2-40B4-BE49-F238E27FC236}">
                <a16:creationId xmlns:a16="http://schemas.microsoft.com/office/drawing/2014/main" id="{FD0E7186-CE79-C649-8B10-89CB8E88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17" y="1252728"/>
            <a:ext cx="2852928" cy="21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09434C05-4458-F24E-A6C8-223D376F7F46}"/>
              </a:ext>
            </a:extLst>
          </p:cNvPr>
          <p:cNvSpPr/>
          <p:nvPr/>
        </p:nvSpPr>
        <p:spPr>
          <a:xfrm>
            <a:off x="792480" y="2121408"/>
            <a:ext cx="621792" cy="234086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839A8C5-F626-8247-8E39-A48D89A97BC1}"/>
              </a:ext>
            </a:extLst>
          </p:cNvPr>
          <p:cNvSpPr/>
          <p:nvPr/>
        </p:nvSpPr>
        <p:spPr>
          <a:xfrm rot="16200000">
            <a:off x="6028944" y="5181600"/>
            <a:ext cx="621792" cy="234086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838C3-F533-2C45-8B5B-3374021845F4}"/>
              </a:ext>
            </a:extLst>
          </p:cNvPr>
          <p:cNvSpPr txBox="1"/>
          <p:nvPr/>
        </p:nvSpPr>
        <p:spPr>
          <a:xfrm>
            <a:off x="609601" y="4626865"/>
            <a:ext cx="122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Earlier larval peak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FE961-F44C-904E-889D-161F9AC8DF72}"/>
              </a:ext>
            </a:extLst>
          </p:cNvPr>
          <p:cNvSpPr txBox="1"/>
          <p:nvPr/>
        </p:nvSpPr>
        <p:spPr>
          <a:xfrm>
            <a:off x="7546848" y="60960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Warmer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A63560-DE2B-F04C-B473-5A861EC85346}"/>
              </a:ext>
            </a:extLst>
          </p:cNvPr>
          <p:cNvSpPr txBox="1"/>
          <p:nvPr/>
        </p:nvSpPr>
        <p:spPr>
          <a:xfrm>
            <a:off x="4303776" y="5614417"/>
            <a:ext cx="495392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degree days through August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82FF8-2269-4044-B78F-FFD31717FCB2}"/>
              </a:ext>
            </a:extLst>
          </p:cNvPr>
          <p:cNvSpPr txBox="1"/>
          <p:nvPr/>
        </p:nvSpPr>
        <p:spPr>
          <a:xfrm>
            <a:off x="207265" y="6309360"/>
            <a:ext cx="17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Levi et al. (2015)</a:t>
            </a:r>
          </a:p>
        </p:txBody>
      </p:sp>
    </p:spTree>
    <p:extLst>
      <p:ext uri="{BB962C8B-B14F-4D97-AF65-F5344CB8AC3E}">
        <p14:creationId xmlns:p14="http://schemas.microsoft.com/office/powerpoint/2010/main" val="2083839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272" y="2644817"/>
            <a:ext cx="6139851" cy="1568367"/>
          </a:xfrm>
        </p:spPr>
        <p:txBody>
          <a:bodyPr>
            <a:noAutofit/>
          </a:bodyPr>
          <a:lstStyle/>
          <a:p>
            <a:r>
              <a:rPr lang="en-US" sz="4800" dirty="0"/>
              <a:t>We have cleaned up our own messes before</a:t>
            </a:r>
          </a:p>
        </p:txBody>
      </p:sp>
    </p:spTree>
    <p:extLst>
      <p:ext uri="{BB962C8B-B14F-4D97-AF65-F5344CB8AC3E}">
        <p14:creationId xmlns:p14="http://schemas.microsoft.com/office/powerpoint/2010/main" val="2993017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raphics8.nytimes.com/images/2008/11/02/us/02smog_s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9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717" y="152400"/>
            <a:ext cx="8209848" cy="7921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“Smog episodes”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983673"/>
            <a:ext cx="11704320" cy="1230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b="1" dirty="0">
                <a:solidFill>
                  <a:schemeClr val="bg1"/>
                </a:solidFill>
              </a:rPr>
              <a:t>October 1948: Pollution from zinc mills in Donora, PA combined with a temperature inversion, leads to 20 deaths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11332" y="6334780"/>
            <a:ext cx="4780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Source:  Donora Smog Museum</a:t>
            </a:r>
          </a:p>
        </p:txBody>
      </p:sp>
    </p:spTree>
    <p:extLst>
      <p:ext uri="{BB962C8B-B14F-4D97-AF65-F5344CB8AC3E}">
        <p14:creationId xmlns:p14="http://schemas.microsoft.com/office/powerpoint/2010/main" val="746842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9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221722"/>
            <a:ext cx="116311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This is happening much less often than it used to because …</a:t>
            </a:r>
          </a:p>
        </p:txBody>
      </p:sp>
      <p:sp>
        <p:nvSpPr>
          <p:cNvPr id="5" name="Down Arrow 4"/>
          <p:cNvSpPr/>
          <p:nvPr/>
        </p:nvSpPr>
        <p:spPr>
          <a:xfrm>
            <a:off x="1619252" y="2588867"/>
            <a:ext cx="1788582" cy="1460500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28</a:t>
            </a:r>
            <a:r>
              <a:rPr lang="en-US" sz="3600" dirty="0"/>
              <a:t>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3916" y="1685510"/>
            <a:ext cx="168071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Ozone</a:t>
            </a:r>
          </a:p>
        </p:txBody>
      </p:sp>
      <p:sp>
        <p:nvSpPr>
          <p:cNvPr id="7" name="Down Arrow 6"/>
          <p:cNvSpPr/>
          <p:nvPr/>
        </p:nvSpPr>
        <p:spPr>
          <a:xfrm>
            <a:off x="3528485" y="2578284"/>
            <a:ext cx="1752599" cy="2084917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52</a:t>
            </a:r>
            <a:r>
              <a:rPr lang="en-US" sz="3600" dirty="0"/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4817" y="1722611"/>
            <a:ext cx="112858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NO</a:t>
            </a:r>
            <a:r>
              <a:rPr lang="en-US" sz="4400" b="1" baseline="-25000" dirty="0"/>
              <a:t>2</a:t>
            </a:r>
          </a:p>
        </p:txBody>
      </p:sp>
      <p:sp>
        <p:nvSpPr>
          <p:cNvPr id="9" name="Down Arrow 8"/>
          <p:cNvSpPr/>
          <p:nvPr/>
        </p:nvSpPr>
        <p:spPr>
          <a:xfrm>
            <a:off x="5433484" y="2582337"/>
            <a:ext cx="1657350" cy="3397247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82</a:t>
            </a:r>
            <a:r>
              <a:rPr lang="en-US" sz="3600" dirty="0"/>
              <a:t>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5651" y="1733194"/>
            <a:ext cx="86491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CO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211484" y="2603503"/>
            <a:ext cx="1678516" cy="3418415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83</a:t>
            </a:r>
            <a:r>
              <a:rPr lang="en-US" sz="3600" dirty="0"/>
              <a:t>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9034" y="1769416"/>
            <a:ext cx="102361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SO</a:t>
            </a:r>
            <a:r>
              <a:rPr lang="en-US" sz="4400" b="1" baseline="-25000" dirty="0"/>
              <a:t>2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8915401" y="2609849"/>
            <a:ext cx="1678516" cy="3793068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89</a:t>
            </a:r>
            <a:r>
              <a:rPr lang="en-US" sz="3600" dirty="0"/>
              <a:t>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20715" y="1792579"/>
            <a:ext cx="128865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Lead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9352" y="6337531"/>
            <a:ext cx="33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Median change in US: 1980-2010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32157" y="6401233"/>
            <a:ext cx="2563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source: www3.epa.gov/</a:t>
            </a:r>
            <a:r>
              <a:rPr lang="en-US" sz="1200" dirty="0" err="1">
                <a:solidFill>
                  <a:schemeClr val="bg1"/>
                </a:solidFill>
              </a:rPr>
              <a:t>airtrends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0B756-B06F-5E49-9E9E-41F31D7B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77" y="203206"/>
            <a:ext cx="2525902" cy="1162132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Sea level is accelerating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9483F-CC78-1F42-B5B5-B0442FD3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052" y="218940"/>
            <a:ext cx="9117626" cy="6269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2EEDD1-D2B7-E942-BC43-1CF4D78081A7}"/>
              </a:ext>
            </a:extLst>
          </p:cNvPr>
          <p:cNvSpPr txBox="1"/>
          <p:nvPr/>
        </p:nvSpPr>
        <p:spPr>
          <a:xfrm>
            <a:off x="7357372" y="5982933"/>
            <a:ext cx="75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4AE943-1967-DE41-9283-8274858B8DC2}"/>
              </a:ext>
            </a:extLst>
          </p:cNvPr>
          <p:cNvSpPr/>
          <p:nvPr/>
        </p:nvSpPr>
        <p:spPr>
          <a:xfrm>
            <a:off x="145882" y="6400986"/>
            <a:ext cx="345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Columbia University Earth Institute</a:t>
            </a:r>
          </a:p>
        </p:txBody>
      </p:sp>
    </p:spTree>
    <p:extLst>
      <p:ext uri="{BB962C8B-B14F-4D97-AF65-F5344CB8AC3E}">
        <p14:creationId xmlns:p14="http://schemas.microsoft.com/office/powerpoint/2010/main" val="4095880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848" y="551255"/>
            <a:ext cx="1157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The Clean Air act reduced emissions and created $170 - $430 billion per year in health benefits—all while energy use went up and costs went down!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36" y="2717257"/>
            <a:ext cx="8957219" cy="38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8942930" y="6452958"/>
            <a:ext cx="14392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/>
              <a:t>Burns et al. (2011)</a:t>
            </a:r>
          </a:p>
        </p:txBody>
      </p:sp>
    </p:spTree>
    <p:extLst>
      <p:ext uri="{BB962C8B-B14F-4D97-AF65-F5344CB8AC3E}">
        <p14:creationId xmlns:p14="http://schemas.microsoft.com/office/powerpoint/2010/main" val="1139230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: A View of Earth's Atmosphere From Space">
            <a:extLst>
              <a:ext uri="{FF2B5EF4-FFF2-40B4-BE49-F238E27FC236}">
                <a16:creationId xmlns:a16="http://schemas.microsoft.com/office/drawing/2014/main" id="{7E84A577-A225-D742-A417-FF0F8D9AD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r="3648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C5B0A-4668-F942-9747-F97B16F4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29" y="300765"/>
            <a:ext cx="6186039" cy="166597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Good news: the ozone hole is shrinking!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477AA7-92C5-8C41-9DEC-7C4B4C7A6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6" t="8569" r="2811" b="4250"/>
          <a:stretch/>
        </p:blipFill>
        <p:spPr>
          <a:xfrm>
            <a:off x="1817914" y="2955201"/>
            <a:ext cx="8523515" cy="3592556"/>
          </a:xfrm>
          <a:prstGeom prst="rect">
            <a:avLst/>
          </a:prstGeom>
        </p:spPr>
      </p:pic>
      <p:sp>
        <p:nvSpPr>
          <p:cNvPr id="15" name="AutoShape 4" descr="Image result for ozone hole">
            <a:extLst>
              <a:ext uri="{FF2B5EF4-FFF2-40B4-BE49-F238E27FC236}">
                <a16:creationId xmlns:a16="http://schemas.microsoft.com/office/drawing/2014/main" id="{D5FDEC3C-1E50-6442-BB5D-FF94D0AC48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Image result for ozone hole">
            <a:extLst>
              <a:ext uri="{FF2B5EF4-FFF2-40B4-BE49-F238E27FC236}">
                <a16:creationId xmlns:a16="http://schemas.microsoft.com/office/drawing/2014/main" id="{6A4856F7-253C-5A4B-A993-39B6ED54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033" y="154984"/>
            <a:ext cx="2479729" cy="2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713327-436F-9C4B-9931-D3FBC8557D44}"/>
              </a:ext>
            </a:extLst>
          </p:cNvPr>
          <p:cNvCxnSpPr>
            <a:cxnSpLocks/>
          </p:cNvCxnSpPr>
          <p:nvPr/>
        </p:nvCxnSpPr>
        <p:spPr>
          <a:xfrm>
            <a:off x="7279685" y="3544961"/>
            <a:ext cx="2653530" cy="471868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4CDD091-16D5-4D44-8100-D19570CD9574}"/>
              </a:ext>
            </a:extLst>
          </p:cNvPr>
          <p:cNvSpPr/>
          <p:nvPr/>
        </p:nvSpPr>
        <p:spPr>
          <a:xfrm>
            <a:off x="148036" y="6369919"/>
            <a:ext cx="756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</a:t>
            </a:r>
          </a:p>
        </p:txBody>
      </p:sp>
    </p:spTree>
    <p:extLst>
      <p:ext uri="{BB962C8B-B14F-4D97-AF65-F5344CB8AC3E}">
        <p14:creationId xmlns:p14="http://schemas.microsoft.com/office/powerpoint/2010/main" val="1890492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92162"/>
          </a:xfrm>
        </p:spPr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063026"/>
            <a:ext cx="11466576" cy="5419105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Pennsylvania has followed the global warming trend</a:t>
            </a:r>
          </a:p>
          <a:p>
            <a:pPr marL="514350" indent="-514350">
              <a:buAutoNum type="arabicPeriod"/>
            </a:pPr>
            <a:r>
              <a:rPr lang="en-US" dirty="0"/>
              <a:t>Impacts are already being felt in multiple ways</a:t>
            </a:r>
          </a:p>
          <a:p>
            <a:pPr marL="514350" indent="-514350">
              <a:buAutoNum type="arabicPeriod"/>
            </a:pPr>
            <a:r>
              <a:rPr lang="en-US" dirty="0"/>
              <a:t>Human-induced climate change will continue to occur regardless of emissions scenario; further </a:t>
            </a:r>
            <a:r>
              <a:rPr lang="en-US" dirty="0">
                <a:sym typeface="Wingdings" panose="05000000000000000000" pitchFamily="2" charset="2"/>
              </a:rPr>
              <a:t>adaptation is necessary.</a:t>
            </a:r>
          </a:p>
          <a:p>
            <a:pPr marL="514350" indent="-514350">
              <a:buAutoNum type="arabicPeriod"/>
            </a:pPr>
            <a:r>
              <a:rPr lang="en-US" dirty="0"/>
              <a:t>The climate of the mid century and beyond is very sensitive to the emissions scenario.</a:t>
            </a:r>
          </a:p>
          <a:p>
            <a:pPr marL="514350" indent="-514350">
              <a:buAutoNum type="arabicPeriod"/>
            </a:pPr>
            <a:r>
              <a:rPr lang="en-US" dirty="0"/>
              <a:t>Good science and good policy has gotten us out of environmental messes before</a:t>
            </a:r>
          </a:p>
        </p:txBody>
      </p:sp>
    </p:spTree>
    <p:extLst>
      <p:ext uri="{BB962C8B-B14F-4D97-AF65-F5344CB8AC3E}">
        <p14:creationId xmlns:p14="http://schemas.microsoft.com/office/powerpoint/2010/main" val="2492509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35D7F-9D74-5F48-BCE6-531984DC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133"/>
          </a:xfrm>
        </p:spPr>
        <p:txBody>
          <a:bodyPr>
            <a:normAutofit/>
          </a:bodyPr>
          <a:lstStyle/>
          <a:p>
            <a:r>
              <a:rPr lang="en-US" sz="2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922F3-A811-AE4A-83B7-499257268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" y="833509"/>
            <a:ext cx="11443855" cy="5700295"/>
          </a:xfrm>
        </p:spPr>
        <p:txBody>
          <a:bodyPr>
            <a:normAutofit fontScale="92500" lnSpcReduction="10000"/>
          </a:bodyPr>
          <a:lstStyle/>
          <a:p>
            <a:pPr marL="230188" indent="-230188">
              <a:buNone/>
            </a:pPr>
            <a:r>
              <a:rPr lang="en-US" sz="1200" dirty="0" err="1"/>
              <a:t>Bartomeus</a:t>
            </a:r>
            <a:r>
              <a:rPr lang="en-US" sz="1200" dirty="0"/>
              <a:t>, I., </a:t>
            </a:r>
            <a:r>
              <a:rPr lang="en-US" sz="1200" dirty="0" err="1"/>
              <a:t>Ascher</a:t>
            </a:r>
            <a:r>
              <a:rPr lang="en-US" sz="1200" dirty="0"/>
              <a:t>, J.S., Wagner, D., Danforth, B.N., </a:t>
            </a:r>
            <a:r>
              <a:rPr lang="en-US" sz="1200" dirty="0" err="1"/>
              <a:t>Colla</a:t>
            </a:r>
            <a:r>
              <a:rPr lang="en-US" sz="1200" dirty="0"/>
              <a:t>, S., </a:t>
            </a:r>
            <a:r>
              <a:rPr lang="en-US" sz="1200" dirty="0" err="1"/>
              <a:t>Kornbluth</a:t>
            </a:r>
            <a:r>
              <a:rPr lang="en-US" sz="1200" dirty="0"/>
              <a:t>, S., </a:t>
            </a:r>
            <a:r>
              <a:rPr lang="en-US" sz="1200" dirty="0" err="1"/>
              <a:t>Winfree</a:t>
            </a:r>
            <a:r>
              <a:rPr lang="en-US" sz="1200" dirty="0"/>
              <a:t>, R., 2011. Climate-associated </a:t>
            </a:r>
            <a:r>
              <a:rPr lang="en-US" sz="1200" dirty="0" err="1"/>
              <a:t>phenological</a:t>
            </a:r>
            <a:r>
              <a:rPr lang="en-US" sz="1200" dirty="0"/>
              <a:t> advances in bee pollinators and bee-pollinated plants. Proceedings of the National Academy of Sciences 108, 20645-20649.</a:t>
            </a:r>
          </a:p>
          <a:p>
            <a:pPr marL="230188" indent="-230188">
              <a:buNone/>
            </a:pPr>
            <a:r>
              <a:rPr lang="en-US" sz="1200" dirty="0"/>
              <a:t>Burns, D.A., Baron, J.S., Cosby, B.J., </a:t>
            </a:r>
            <a:r>
              <a:rPr lang="en-US" sz="1200" dirty="0" err="1"/>
              <a:t>Fenn</a:t>
            </a:r>
            <a:r>
              <a:rPr lang="en-US" sz="1200" dirty="0"/>
              <a:t>, M.E., Lynch, J.A., 2011. National Acid Precipitation Assessment Program Report to Congress 2011: An Integrated Assessment. National Science and Technology Council, United States Government, Washington, D.C., 114 pp.</a:t>
            </a:r>
          </a:p>
          <a:p>
            <a:pPr marL="230188" indent="-230188">
              <a:buNone/>
            </a:pPr>
            <a:r>
              <a:rPr lang="en-US" sz="1200" dirty="0" err="1"/>
              <a:t>Diefenbach</a:t>
            </a:r>
            <a:r>
              <a:rPr lang="en-US" sz="1200" dirty="0"/>
              <a:t>, D.R., </a:t>
            </a:r>
            <a:r>
              <a:rPr lang="en-US" sz="1200" dirty="0" err="1"/>
              <a:t>Rathbun</a:t>
            </a:r>
            <a:r>
              <a:rPr lang="en-US" sz="1200" dirty="0"/>
              <a:t>, S.L., Vreeland, J.K., Grove, D., </a:t>
            </a:r>
            <a:r>
              <a:rPr lang="en-US" sz="1200" dirty="0" err="1"/>
              <a:t>Kanapaux</a:t>
            </a:r>
            <a:r>
              <a:rPr lang="en-US" sz="1200" dirty="0"/>
              <a:t>, W.J., 2016. Evidence for range contraction of snowshoe hare in Pennsylvania. Northeastern Naturalist 23, 229-249.</a:t>
            </a:r>
          </a:p>
          <a:p>
            <a:pPr marL="230188" indent="-230188">
              <a:buNone/>
            </a:pPr>
            <a:r>
              <a:rPr lang="en-US" sz="1200" dirty="0"/>
              <a:t>Dukes, J.S., Pontius, J., </a:t>
            </a:r>
            <a:r>
              <a:rPr lang="en-US" sz="1200" dirty="0" err="1"/>
              <a:t>Orwig</a:t>
            </a:r>
            <a:r>
              <a:rPr lang="en-US" sz="1200" dirty="0"/>
              <a:t>, D., </a:t>
            </a:r>
            <a:r>
              <a:rPr lang="en-US" sz="1200" dirty="0" err="1"/>
              <a:t>Garnas</a:t>
            </a:r>
            <a:r>
              <a:rPr lang="en-US" sz="1200" dirty="0"/>
              <a:t>, J.R., Rodgers, V.L., </a:t>
            </a:r>
            <a:r>
              <a:rPr lang="en-US" sz="1200" dirty="0" err="1"/>
              <a:t>Brazee</a:t>
            </a:r>
            <a:r>
              <a:rPr lang="en-US" sz="1200" dirty="0"/>
              <a:t>, N., Cooke, B., </a:t>
            </a:r>
            <a:r>
              <a:rPr lang="en-US" sz="1200" dirty="0" err="1"/>
              <a:t>Theoharides</a:t>
            </a:r>
            <a:r>
              <a:rPr lang="en-US" sz="1200" dirty="0"/>
              <a:t>, K.A., </a:t>
            </a:r>
            <a:r>
              <a:rPr lang="en-US" sz="1200" dirty="0" err="1"/>
              <a:t>Stange</a:t>
            </a:r>
            <a:r>
              <a:rPr lang="en-US" sz="1200" dirty="0"/>
              <a:t>, E.E., Harrington, R., 2009. Responses of insect pests, pathogens, and invasive plant species to climate change in the forests of northeastern North America: What can we predict? Canadian Journal of Forest Research 39, 231-248.</a:t>
            </a:r>
          </a:p>
          <a:p>
            <a:pPr marL="230188" indent="-230188">
              <a:buNone/>
            </a:pPr>
            <a:r>
              <a:rPr lang="en-US" sz="1200" dirty="0"/>
              <a:t>Feng, S., Hu, Q., 2007. Changes in winter snowfall/precipitation ratio in the contiguous United States. Journal of Geophysical Research: Atmospheres 112, </a:t>
            </a:r>
            <a:r>
              <a:rPr lang="en-US" sz="1200" dirty="0" err="1"/>
              <a:t>doi</a:t>
            </a:r>
            <a:r>
              <a:rPr lang="en-US" sz="1200" dirty="0"/>
              <a:t>: 10.1029/2007jd008397.</a:t>
            </a:r>
          </a:p>
          <a:p>
            <a:pPr marL="230188" indent="-230188">
              <a:buNone/>
            </a:pPr>
            <a:r>
              <a:rPr lang="en-US" sz="1200" dirty="0" err="1"/>
              <a:t>Frankson</a:t>
            </a:r>
            <a:r>
              <a:rPr lang="en-US" sz="1200" dirty="0"/>
              <a:t>, R., Kunkel, K., Champion, S., Stewart, B., </a:t>
            </a:r>
            <a:r>
              <a:rPr lang="en-US" sz="1200" dirty="0" err="1"/>
              <a:t>DeGaetano</a:t>
            </a:r>
            <a:r>
              <a:rPr lang="en-US" sz="1200" dirty="0"/>
              <a:t>, A.T., Sweet, W., 2017. Pennsylvania State Climate Summary. NOAA Technical Report NESDIS 149-PA, 4 pp.</a:t>
            </a:r>
          </a:p>
          <a:p>
            <a:pPr marL="230188" indent="-230188">
              <a:buNone/>
            </a:pPr>
            <a:r>
              <a:rPr lang="en-US" sz="1200" dirty="0"/>
              <a:t>Levi, T., </a:t>
            </a:r>
            <a:r>
              <a:rPr lang="en-US" sz="1200" dirty="0" err="1"/>
              <a:t>Keesing</a:t>
            </a:r>
            <a:r>
              <a:rPr lang="en-US" sz="1200" dirty="0"/>
              <a:t>, F., </a:t>
            </a:r>
            <a:r>
              <a:rPr lang="en-US" sz="1200" dirty="0" err="1"/>
              <a:t>Oggenfuss</a:t>
            </a:r>
            <a:r>
              <a:rPr lang="en-US" sz="1200" dirty="0"/>
              <a:t>, K., </a:t>
            </a:r>
            <a:r>
              <a:rPr lang="en-US" sz="1200" dirty="0" err="1"/>
              <a:t>Ostfeld</a:t>
            </a:r>
            <a:r>
              <a:rPr lang="en-US" sz="1200" dirty="0"/>
              <a:t>, R.S., 2015. Accelerated phenology of blacklegged ticks under climate warming. Philosophical Transactions of the Royal Society B: Biological Sciences 370, 20130556.</a:t>
            </a:r>
          </a:p>
          <a:p>
            <a:pPr marL="230188" indent="-230188">
              <a:buNone/>
            </a:pPr>
            <a:r>
              <a:rPr lang="en-US" sz="1200" dirty="0" err="1"/>
              <a:t>Hayhoe</a:t>
            </a:r>
            <a:r>
              <a:rPr lang="en-US" sz="1200" dirty="0"/>
              <a:t>, K., </a:t>
            </a:r>
            <a:r>
              <a:rPr lang="en-US" sz="1200" dirty="0" err="1"/>
              <a:t>Wuebbles</a:t>
            </a:r>
            <a:r>
              <a:rPr lang="en-US" sz="1200" dirty="0"/>
              <a:t>, D.J., Easterling, D.R., Fahey, D.W., Doherty, S., </a:t>
            </a:r>
            <a:r>
              <a:rPr lang="en-US" sz="1200" dirty="0" err="1"/>
              <a:t>Kossin</a:t>
            </a:r>
            <a:r>
              <a:rPr lang="en-US" sz="1200" dirty="0"/>
              <a:t>, J., Sweet, W., </a:t>
            </a:r>
            <a:r>
              <a:rPr lang="en-US" sz="1200" dirty="0" err="1"/>
              <a:t>Vose</a:t>
            </a:r>
            <a:r>
              <a:rPr lang="en-US" sz="1200" dirty="0"/>
              <a:t>, R., </a:t>
            </a:r>
            <a:r>
              <a:rPr lang="en-US" sz="1200" dirty="0" err="1"/>
              <a:t>Wehner</a:t>
            </a:r>
            <a:r>
              <a:rPr lang="en-US" sz="1200" dirty="0"/>
              <a:t>, M., 2018. Our changing climate. In: D.R. </a:t>
            </a:r>
            <a:r>
              <a:rPr lang="en-US" sz="1200" dirty="0" err="1"/>
              <a:t>Reidmiller</a:t>
            </a:r>
            <a:r>
              <a:rPr lang="en-US" sz="1200" dirty="0"/>
              <a:t>, C.W. Avery, D.R. Easterling, K.E. Kunkel, K.L.M. Lewis, T.K. </a:t>
            </a:r>
            <a:r>
              <a:rPr lang="en-US" sz="1200" dirty="0" err="1"/>
              <a:t>Maycock</a:t>
            </a:r>
            <a:r>
              <a:rPr lang="en-US" sz="1200" dirty="0"/>
              <a:t>, B.C. Stewart (Editors), Impacts, Risks, and Adaptation in the United States: Fourth National Climate Assessment. US Global Change Research Program, Washington, DC, USA, pp. 72–144.</a:t>
            </a:r>
          </a:p>
          <a:p>
            <a:pPr marL="230188" indent="-230188">
              <a:buNone/>
            </a:pPr>
            <a:r>
              <a:rPr lang="en-US" sz="1200" dirty="0"/>
              <a:t>Kunkel, K.E., Stevens, L.E., Stevens, S.E., Sun, L., Janssen, E., </a:t>
            </a:r>
            <a:r>
              <a:rPr lang="en-US" sz="1200" dirty="0" err="1"/>
              <a:t>Wuebbles</a:t>
            </a:r>
            <a:r>
              <a:rPr lang="en-US" sz="1200" dirty="0"/>
              <a:t>, D., </a:t>
            </a:r>
            <a:r>
              <a:rPr lang="en-US" sz="1200" dirty="0" err="1"/>
              <a:t>Rennells</a:t>
            </a:r>
            <a:r>
              <a:rPr lang="en-US" sz="1200" dirty="0"/>
              <a:t>, J., </a:t>
            </a:r>
            <a:r>
              <a:rPr lang="en-US" sz="1200" dirty="0" err="1"/>
              <a:t>DeGaetano</a:t>
            </a:r>
            <a:r>
              <a:rPr lang="en-US" sz="1200" dirty="0"/>
              <a:t>, A., Dobson, J.G., 2013. Regional Climate Trends and Scenarios for the U.S. National Climate Assessment, Part 1. Climate of the Northeast U.S., NOAA Technical Report NESDIS 142-1. U.S. Department of Commerce, Washington, D.C., 79 pp.</a:t>
            </a:r>
          </a:p>
          <a:p>
            <a:pPr marL="230188" indent="-230188">
              <a:buNone/>
            </a:pPr>
            <a:r>
              <a:rPr lang="en-US" sz="1200" dirty="0"/>
              <a:t>Lipton, D., M. A. Rubenstein, S.R. Weiskopf, S. Carter, J. Peterson, L. Crozier, M. Fogarty, S. </a:t>
            </a:r>
            <a:r>
              <a:rPr lang="en-US" sz="1200" dirty="0" err="1"/>
              <a:t>Gaichas</a:t>
            </a:r>
            <a:r>
              <a:rPr lang="en-US" sz="1200" dirty="0"/>
              <a:t>, K.J.W. Hyde, T.L. Morelli, J. </a:t>
            </a:r>
            <a:r>
              <a:rPr lang="en-US" sz="1200" dirty="0" err="1"/>
              <a:t>Morisette</a:t>
            </a:r>
            <a:r>
              <a:rPr lang="en-US" sz="1200" dirty="0"/>
              <a:t>, H. </a:t>
            </a:r>
            <a:r>
              <a:rPr lang="en-US" sz="1200" dirty="0" err="1"/>
              <a:t>Moustahfid</a:t>
            </a:r>
            <a:r>
              <a:rPr lang="en-US" sz="1200" dirty="0"/>
              <a:t>, R. Muñoz, R. </a:t>
            </a:r>
            <a:r>
              <a:rPr lang="en-US" sz="1200" dirty="0" err="1"/>
              <a:t>Poudel</a:t>
            </a:r>
            <a:r>
              <a:rPr lang="en-US" sz="1200" dirty="0"/>
              <a:t>, M.D. Staudinger, C. Stock, L. Thompson, R. </a:t>
            </a:r>
            <a:r>
              <a:rPr lang="en-US" sz="1200" dirty="0" err="1"/>
              <a:t>Waples</a:t>
            </a:r>
            <a:r>
              <a:rPr lang="en-US" sz="1200" dirty="0"/>
              <a:t>, and J.F. </a:t>
            </a:r>
            <a:r>
              <a:rPr lang="en-US" sz="1200" dirty="0" err="1"/>
              <a:t>Weltzin</a:t>
            </a:r>
            <a:r>
              <a:rPr lang="en-US" sz="1200" dirty="0"/>
              <a:t>, 2018: Ecosystems, Ecosystem Services, and Biodiversity. In </a:t>
            </a:r>
            <a:r>
              <a:rPr lang="en-US" sz="1200" i="1" dirty="0"/>
              <a:t>Impacts, Risks, and Adaptation in the United States: Fourth National Climate Assessment, Volume II</a:t>
            </a:r>
            <a:r>
              <a:rPr lang="en-US" sz="1200" dirty="0"/>
              <a:t> [</a:t>
            </a:r>
            <a:r>
              <a:rPr lang="en-US" sz="1200" dirty="0" err="1"/>
              <a:t>Reidmiller</a:t>
            </a:r>
            <a:r>
              <a:rPr lang="en-US" sz="1200" dirty="0"/>
              <a:t>, D.R., C.W. Avery, D.R. Easterling, K.E. Kunkel, K.L.M. Lewis, T.K. </a:t>
            </a:r>
            <a:r>
              <a:rPr lang="en-US" sz="1200" dirty="0" err="1"/>
              <a:t>Maycock</a:t>
            </a:r>
            <a:r>
              <a:rPr lang="en-US" sz="1200" dirty="0"/>
              <a:t>, and B.C. Stewart (eds.)]. U.S. Global Change Research Program, Washington, DC, USA, pp. 268–321. </a:t>
            </a:r>
            <a:r>
              <a:rPr lang="en-US" sz="1200" dirty="0" err="1"/>
              <a:t>doi</a:t>
            </a:r>
            <a:r>
              <a:rPr lang="en-US" sz="1200" dirty="0"/>
              <a:t>: 10.7930/NCA4.2018.CH7</a:t>
            </a:r>
          </a:p>
          <a:p>
            <a:pPr marL="230188" indent="-230188">
              <a:buNone/>
            </a:pPr>
            <a:r>
              <a:rPr lang="en-US" sz="1200" dirty="0"/>
              <a:t>Union of Concerned Scientists, 2008. Climate Change in Pennsylvania:  Impacts and Solutions for the Keystone State. Cambridge, MA, 54 pp.</a:t>
            </a:r>
          </a:p>
          <a:p>
            <a:pPr marL="230188" indent="-230188">
              <a:buNone/>
            </a:pPr>
            <a:r>
              <a:rPr lang="en-US" sz="1200" dirty="0"/>
              <a:t>Van </a:t>
            </a:r>
            <a:r>
              <a:rPr lang="en-US" sz="1200" dirty="0" err="1"/>
              <a:t>Buskirk</a:t>
            </a:r>
            <a:r>
              <a:rPr lang="en-US" sz="1200" dirty="0"/>
              <a:t>, J., </a:t>
            </a:r>
            <a:r>
              <a:rPr lang="en-US" sz="1200" dirty="0" err="1"/>
              <a:t>Mulvihill</a:t>
            </a:r>
            <a:r>
              <a:rPr lang="en-US" sz="1200" dirty="0"/>
              <a:t>, R.S., </a:t>
            </a:r>
            <a:r>
              <a:rPr lang="en-US" sz="1200" dirty="0" err="1"/>
              <a:t>Leberman</a:t>
            </a:r>
            <a:r>
              <a:rPr lang="en-US" sz="1200" dirty="0"/>
              <a:t>, R.C., 2010. Declining body sizes in North American birds associated with climate change. </a:t>
            </a:r>
            <a:r>
              <a:rPr lang="en-US" sz="1200" dirty="0" err="1"/>
              <a:t>Oikos</a:t>
            </a:r>
            <a:r>
              <a:rPr lang="en-US" sz="1200" dirty="0"/>
              <a:t> 119, 1047-1055.</a:t>
            </a:r>
          </a:p>
          <a:p>
            <a:pPr marL="230188" indent="-230188">
              <a:buNone/>
            </a:pPr>
            <a:r>
              <a:rPr lang="en-US" sz="1200" dirty="0"/>
              <a:t>Van </a:t>
            </a:r>
            <a:r>
              <a:rPr lang="en-US" sz="1200" dirty="0" err="1"/>
              <a:t>Buskirk</a:t>
            </a:r>
            <a:r>
              <a:rPr lang="en-US" sz="1200" dirty="0"/>
              <a:t>, J., </a:t>
            </a:r>
            <a:r>
              <a:rPr lang="en-US" sz="1200" dirty="0" err="1"/>
              <a:t>Mulvihill</a:t>
            </a:r>
            <a:r>
              <a:rPr lang="en-US" sz="1200" dirty="0"/>
              <a:t>, R.S., </a:t>
            </a:r>
            <a:r>
              <a:rPr lang="en-US" sz="1200" dirty="0" err="1"/>
              <a:t>Leberman</a:t>
            </a:r>
            <a:r>
              <a:rPr lang="en-US" sz="1200" dirty="0"/>
              <a:t>, R.C., 2009. Variable shifts in spring and autumn migration phenology in North American songbirds associated with climate change. Global Change Biology 15, 760-771.</a:t>
            </a:r>
          </a:p>
          <a:p>
            <a:pPr marL="230188" indent="-230188">
              <a:buNone/>
            </a:pPr>
            <a:r>
              <a:rPr lang="en-US" sz="1200" dirty="0"/>
              <a:t>Walsh, J., </a:t>
            </a:r>
            <a:r>
              <a:rPr lang="en-US" sz="1200" dirty="0" err="1"/>
              <a:t>Wuebbles</a:t>
            </a:r>
            <a:r>
              <a:rPr lang="en-US" sz="1200" dirty="0"/>
              <a:t>, D., </a:t>
            </a:r>
            <a:r>
              <a:rPr lang="en-US" sz="1200" dirty="0" err="1"/>
              <a:t>Hayhoe</a:t>
            </a:r>
            <a:r>
              <a:rPr lang="en-US" sz="1200" dirty="0"/>
              <a:t>, K., </a:t>
            </a:r>
            <a:r>
              <a:rPr lang="en-US" sz="1200" dirty="0" err="1"/>
              <a:t>Kossin</a:t>
            </a:r>
            <a:r>
              <a:rPr lang="en-US" sz="1200" dirty="0"/>
              <a:t>, J., Kunkel, K., Stephens, G., Thorne, P., </a:t>
            </a:r>
            <a:r>
              <a:rPr lang="en-US" sz="1200" dirty="0" err="1"/>
              <a:t>Vose</a:t>
            </a:r>
            <a:r>
              <a:rPr lang="en-US" sz="1200" dirty="0"/>
              <a:t>, R., </a:t>
            </a:r>
            <a:r>
              <a:rPr lang="en-US" sz="1200" dirty="0" err="1"/>
              <a:t>Wehner</a:t>
            </a:r>
            <a:r>
              <a:rPr lang="en-US" sz="1200" dirty="0"/>
              <a:t>, M., Willis, J., Anderson, D., </a:t>
            </a:r>
            <a:r>
              <a:rPr lang="en-US" sz="1200" dirty="0" err="1"/>
              <a:t>Doney</a:t>
            </a:r>
            <a:r>
              <a:rPr lang="en-US" sz="1200" dirty="0"/>
              <a:t>, S., Feely, R., </a:t>
            </a:r>
            <a:r>
              <a:rPr lang="en-US" sz="1200" dirty="0" err="1"/>
              <a:t>Hennon</a:t>
            </a:r>
            <a:r>
              <a:rPr lang="en-US" sz="1200" dirty="0"/>
              <a:t>, P., </a:t>
            </a:r>
            <a:r>
              <a:rPr lang="en-US" sz="1200" dirty="0" err="1"/>
              <a:t>Kharin</a:t>
            </a:r>
            <a:r>
              <a:rPr lang="en-US" sz="1200" dirty="0"/>
              <a:t>, V., Knutson, T., </a:t>
            </a:r>
            <a:r>
              <a:rPr lang="en-US" sz="1200" dirty="0" err="1"/>
              <a:t>Landerer</a:t>
            </a:r>
            <a:r>
              <a:rPr lang="en-US" sz="1200" dirty="0"/>
              <a:t>, F., </a:t>
            </a:r>
            <a:r>
              <a:rPr lang="en-US" sz="1200" dirty="0" err="1"/>
              <a:t>Lenton</a:t>
            </a:r>
            <a:r>
              <a:rPr lang="en-US" sz="1200" dirty="0"/>
              <a:t>, T., Kennedy, J., Somerville, R., 2014. Chapter 2: Our Changing Climate. In: J.M. </a:t>
            </a:r>
            <a:r>
              <a:rPr lang="en-US" sz="1200" dirty="0" err="1"/>
              <a:t>Melillo</a:t>
            </a:r>
            <a:r>
              <a:rPr lang="en-US" sz="1200" dirty="0"/>
              <a:t>, T.C. Richmond, G.W. </a:t>
            </a:r>
            <a:r>
              <a:rPr lang="en-US" sz="1200" dirty="0" err="1"/>
              <a:t>Yohe</a:t>
            </a:r>
            <a:r>
              <a:rPr lang="en-US" sz="1200" dirty="0"/>
              <a:t> (Editors), Climate Change Impacts in the United States: The Third National Climate Assessment. U.S. Global Change Research Program, pp. 19-67.</a:t>
            </a:r>
          </a:p>
          <a:p>
            <a:pPr marL="230188" indent="-230188">
              <a:buNone/>
            </a:pPr>
            <a:r>
              <a:rPr lang="en-US" sz="1200" dirty="0" err="1"/>
              <a:t>Wobus</a:t>
            </a:r>
            <a:r>
              <a:rPr lang="en-US" sz="1200" dirty="0"/>
              <a:t>, C., Small, E.E., </a:t>
            </a:r>
            <a:r>
              <a:rPr lang="en-US" sz="1200" dirty="0" err="1"/>
              <a:t>Hosterman</a:t>
            </a:r>
            <a:r>
              <a:rPr lang="en-US" sz="1200" dirty="0"/>
              <a:t>, H., Mills, D., Stein, J., </a:t>
            </a:r>
            <a:r>
              <a:rPr lang="en-US" sz="1200" dirty="0" err="1"/>
              <a:t>Rissing</a:t>
            </a:r>
            <a:r>
              <a:rPr lang="en-US" sz="1200" dirty="0"/>
              <a:t>, M., Jones, R., Duckworth, M., Hall, R., </a:t>
            </a:r>
            <a:r>
              <a:rPr lang="en-US" sz="1200" dirty="0" err="1"/>
              <a:t>Kolian</a:t>
            </a:r>
            <a:r>
              <a:rPr lang="en-US" sz="1200" dirty="0"/>
              <a:t>, M., 2017. Projected climate change impacts on skiing and snowmobiling: A case study of the United States. Global environmental change 45, 1-14.</a:t>
            </a:r>
          </a:p>
          <a:p>
            <a:pPr marL="230188" indent="-230188">
              <a:buNone/>
            </a:pPr>
            <a:r>
              <a:rPr lang="en-US" sz="1200"/>
              <a:t>Wuebbles</a:t>
            </a:r>
            <a:r>
              <a:rPr lang="en-US" sz="1200" dirty="0"/>
              <a:t>, D.J., Easterling, D.R., </a:t>
            </a:r>
            <a:r>
              <a:rPr lang="en-US" sz="1200" dirty="0" err="1"/>
              <a:t>Hayhoe</a:t>
            </a:r>
            <a:r>
              <a:rPr lang="en-US" sz="1200" dirty="0"/>
              <a:t>, K., Knutson, T., Kopp, R.E., </a:t>
            </a:r>
            <a:r>
              <a:rPr lang="en-US" sz="1200" dirty="0" err="1"/>
              <a:t>Kossin</a:t>
            </a:r>
            <a:r>
              <a:rPr lang="en-US" sz="1200" dirty="0"/>
              <a:t>, J.P., Kunkel, K.E., </a:t>
            </a:r>
            <a:r>
              <a:rPr lang="en-US" sz="1200" dirty="0" err="1"/>
              <a:t>LeGrande</a:t>
            </a:r>
            <a:r>
              <a:rPr lang="en-US" sz="1200" dirty="0"/>
              <a:t>, A.N., Mears, C., Sweet, W.V., Taylor, P.C., </a:t>
            </a:r>
            <a:r>
              <a:rPr lang="en-US" sz="1200" dirty="0" err="1"/>
              <a:t>Vose</a:t>
            </a:r>
            <a:r>
              <a:rPr lang="en-US" sz="1200" dirty="0"/>
              <a:t>, R.S., </a:t>
            </a:r>
            <a:r>
              <a:rPr lang="en-US" sz="1200" dirty="0" err="1"/>
              <a:t>Wehner</a:t>
            </a:r>
            <a:r>
              <a:rPr lang="en-US" sz="1200" dirty="0"/>
              <a:t>, M.F., 2017. Our globally changing climate. In: D.J. </a:t>
            </a:r>
            <a:r>
              <a:rPr lang="en-US" sz="1200" dirty="0" err="1"/>
              <a:t>Wuebbles</a:t>
            </a:r>
            <a:r>
              <a:rPr lang="en-US" sz="1200" dirty="0"/>
              <a:t>, D.W. Fahey, K.A. Hibbard, D.J. </a:t>
            </a:r>
            <a:r>
              <a:rPr lang="en-US" sz="1200" dirty="0" err="1"/>
              <a:t>Dokken</a:t>
            </a:r>
            <a:r>
              <a:rPr lang="en-US" sz="1200" dirty="0"/>
              <a:t>, B.C. Stewart, T.K. </a:t>
            </a:r>
            <a:r>
              <a:rPr lang="en-US" sz="1200" dirty="0" err="1"/>
              <a:t>Maycock</a:t>
            </a:r>
            <a:r>
              <a:rPr lang="en-US" sz="1200" dirty="0"/>
              <a:t> (Editors), Climate Science Special Report: Fourth National Climate Assessment, Volume I. U.S. Global Change Research Program, Washington, DC, USA, pp. 35–72.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4020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21E1-B3AD-824D-B005-2A5605D7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756" y="183199"/>
            <a:ext cx="8661862" cy="656387"/>
          </a:xfrm>
        </p:spPr>
        <p:txBody>
          <a:bodyPr>
            <a:normAutofit/>
          </a:bodyPr>
          <a:lstStyle/>
          <a:p>
            <a:r>
              <a:rPr lang="en-US" sz="3600" dirty="0"/>
              <a:t>Multiple lines of evidence of a warming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48AEF-8FE6-4248-8156-54FD73952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7"/>
          <a:stretch/>
        </p:blipFill>
        <p:spPr>
          <a:xfrm>
            <a:off x="1368866" y="789139"/>
            <a:ext cx="9454268" cy="5546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7BDED7-6F41-6A4C-A647-011B57CF65B0}"/>
              </a:ext>
            </a:extLst>
          </p:cNvPr>
          <p:cNvSpPr txBox="1"/>
          <p:nvPr/>
        </p:nvSpPr>
        <p:spPr>
          <a:xfrm>
            <a:off x="1618977" y="5990225"/>
            <a:ext cx="916116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1940     1960    1980    2000           1940    1960    1980    2000           1940   1960    1980    2000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6D02C-0E9F-6140-9C4E-EFE1BEA1A1FD}"/>
              </a:ext>
            </a:extLst>
          </p:cNvPr>
          <p:cNvSpPr txBox="1"/>
          <p:nvPr/>
        </p:nvSpPr>
        <p:spPr>
          <a:xfrm>
            <a:off x="5946482" y="6293068"/>
            <a:ext cx="73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07988-DDEA-474C-B38F-9692EEFDB281}"/>
              </a:ext>
            </a:extLst>
          </p:cNvPr>
          <p:cNvSpPr txBox="1"/>
          <p:nvPr/>
        </p:nvSpPr>
        <p:spPr>
          <a:xfrm>
            <a:off x="237994" y="6363408"/>
            <a:ext cx="661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Fourth National Climate Assessment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59F1A9-C588-BB40-B7F3-C4BFB8DB0B61}"/>
              </a:ext>
            </a:extLst>
          </p:cNvPr>
          <p:cNvSpPr/>
          <p:nvPr/>
        </p:nvSpPr>
        <p:spPr>
          <a:xfrm>
            <a:off x="9629585" y="6375841"/>
            <a:ext cx="2302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92326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0FA8-B1C3-6A49-958A-B847CD01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177102"/>
            <a:ext cx="11586575" cy="624564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We cannot explain observed warming with natural drivers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703A1-E824-8A48-82DE-ADB7312A6712}"/>
              </a:ext>
            </a:extLst>
          </p:cNvPr>
          <p:cNvSpPr/>
          <p:nvPr/>
        </p:nvSpPr>
        <p:spPr>
          <a:xfrm>
            <a:off x="8048234" y="4436527"/>
            <a:ext cx="2021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1951–1980 average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BAEE9A-9EEB-5F40-9CE0-1EB7A85D4BB6}"/>
              </a:ext>
            </a:extLst>
          </p:cNvPr>
          <p:cNvCxnSpPr>
            <a:cxnSpLocks/>
          </p:cNvCxnSpPr>
          <p:nvPr/>
        </p:nvCxnSpPr>
        <p:spPr>
          <a:xfrm flipV="1">
            <a:off x="9049474" y="4076219"/>
            <a:ext cx="1" cy="35881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6F9861C-2C0F-0A43-BFA8-DAD24496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296" y="796208"/>
            <a:ext cx="9370311" cy="5529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BEB192-0C1A-2046-B591-450F127E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79" y="803941"/>
            <a:ext cx="739035" cy="5542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A1646-E965-B649-A3F7-736E53C5CA54}"/>
              </a:ext>
            </a:extLst>
          </p:cNvPr>
          <p:cNvSpPr txBox="1"/>
          <p:nvPr/>
        </p:nvSpPr>
        <p:spPr>
          <a:xfrm>
            <a:off x="6505351" y="6352700"/>
            <a:ext cx="558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Hayhoe</a:t>
            </a:r>
            <a:r>
              <a:rPr lang="en-US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06716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0FA8-B1C3-6A49-958A-B847CD01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7" y="177102"/>
            <a:ext cx="9825833" cy="586986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… but we can with human drivers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703A1-E824-8A48-82DE-ADB7312A6712}"/>
              </a:ext>
            </a:extLst>
          </p:cNvPr>
          <p:cNvSpPr/>
          <p:nvPr/>
        </p:nvSpPr>
        <p:spPr>
          <a:xfrm>
            <a:off x="8048234" y="4436527"/>
            <a:ext cx="2021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1951–1980 average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BAEE9A-9EEB-5F40-9CE0-1EB7A85D4BB6}"/>
              </a:ext>
            </a:extLst>
          </p:cNvPr>
          <p:cNvCxnSpPr>
            <a:cxnSpLocks/>
          </p:cNvCxnSpPr>
          <p:nvPr/>
        </p:nvCxnSpPr>
        <p:spPr>
          <a:xfrm flipV="1">
            <a:off x="9049474" y="4076219"/>
            <a:ext cx="1" cy="35881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A70494E-FC12-A342-A6D2-82B63891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78" y="779187"/>
            <a:ext cx="9040983" cy="5499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0FE25-3A8B-7047-ADBB-147182FBF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09" y="778891"/>
            <a:ext cx="726890" cy="5451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CEF694-2A87-8043-99F4-B7509B213672}"/>
              </a:ext>
            </a:extLst>
          </p:cNvPr>
          <p:cNvSpPr txBox="1"/>
          <p:nvPr/>
        </p:nvSpPr>
        <p:spPr>
          <a:xfrm>
            <a:off x="6430194" y="6363408"/>
            <a:ext cx="558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Hayhoe</a:t>
            </a:r>
            <a:r>
              <a:rPr lang="en-US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85562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akesforbreastcancer.org/wp-content/uploads/2012/03/su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232" b="-197"/>
          <a:stretch/>
        </p:blipFill>
        <p:spPr bwMode="auto">
          <a:xfrm>
            <a:off x="6783969" y="-171451"/>
            <a:ext cx="1245606" cy="1249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ck Arc 6"/>
          <p:cNvSpPr/>
          <p:nvPr/>
        </p:nvSpPr>
        <p:spPr>
          <a:xfrm>
            <a:off x="4902938" y="0"/>
            <a:ext cx="14578124" cy="14389768"/>
          </a:xfrm>
          <a:prstGeom prst="blockArc">
            <a:avLst>
              <a:gd name="adj1" fmla="val 10963739"/>
              <a:gd name="adj2" fmla="val 16259873"/>
              <a:gd name="adj3" fmla="val 2569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20" name="Picture 4" descr="http://images.clipartpanda.com/earth-clipart-yckMB7Xc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 b="54665"/>
          <a:stretch/>
        </p:blipFill>
        <p:spPr bwMode="auto">
          <a:xfrm>
            <a:off x="8041240" y="2831143"/>
            <a:ext cx="4150760" cy="4026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3071082">
            <a:off x="7307502" y="1917835"/>
            <a:ext cx="3183317" cy="811659"/>
          </a:xfrm>
          <a:prstGeom prst="rightArrow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2806" y="2387572"/>
            <a:ext cx="291332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greenhouse effect in three steps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20766" y="99746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Solar radiation warms Earth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66634" y="2634354"/>
            <a:ext cx="2713172" cy="1792075"/>
            <a:chOff x="3418634" y="2634354"/>
            <a:chExt cx="2713172" cy="1792075"/>
          </a:xfrm>
        </p:grpSpPr>
        <p:sp>
          <p:nvSpPr>
            <p:cNvPr id="9" name="Right Arrow 8"/>
            <p:cNvSpPr/>
            <p:nvPr/>
          </p:nvSpPr>
          <p:spPr>
            <a:xfrm rot="13395105">
              <a:off x="5154443" y="3614770"/>
              <a:ext cx="977363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18634" y="2634354"/>
              <a:ext cx="25073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Earth’s radiation absorbed in atmosphere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73622" y="3765836"/>
            <a:ext cx="3532419" cy="2886262"/>
            <a:chOff x="1925621" y="3765837"/>
            <a:chExt cx="3532419" cy="2886262"/>
          </a:xfrm>
        </p:grpSpPr>
        <p:sp>
          <p:nvSpPr>
            <p:cNvPr id="11" name="Right Arrow 10"/>
            <p:cNvSpPr/>
            <p:nvPr/>
          </p:nvSpPr>
          <p:spPr>
            <a:xfrm rot="1424526">
              <a:off x="3814799" y="4572202"/>
              <a:ext cx="1643241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2258753">
              <a:off x="1925621" y="3765837"/>
              <a:ext cx="1843126" cy="81165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45768" y="5082439"/>
              <a:ext cx="23568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Atmosphere’s radiation further warms Earth—by 60 </a:t>
              </a:r>
              <a:r>
                <a:rPr lang="en-US" sz="2400" baseline="30000" dirty="0" err="1"/>
                <a:t>o</a:t>
              </a:r>
              <a:r>
                <a:rPr lang="en-US" sz="2400" dirty="0" err="1"/>
                <a:t>F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18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698" y="362222"/>
            <a:ext cx="8650013" cy="771520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greenhouse effect is well established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692"/>
            <a:ext cx="9601200" cy="9789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1824</a:t>
            </a:r>
            <a:r>
              <a:rPr lang="en-US" dirty="0">
                <a:solidFill>
                  <a:srgbClr val="008000"/>
                </a:solidFill>
              </a:rPr>
              <a:t>: Joseph Fourier describes natural greenhouse effect</a:t>
            </a:r>
          </a:p>
        </p:txBody>
      </p:sp>
      <p:pic>
        <p:nvPicPr>
          <p:cNvPr id="2050" name="Picture 2" descr="http://upload.wikimedia.org/wikipedia/commons/a/aa/Fourie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57"/>
          <a:stretch/>
        </p:blipFill>
        <p:spPr bwMode="auto">
          <a:xfrm>
            <a:off x="9107300" y="1304022"/>
            <a:ext cx="1693964" cy="1210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19905" y="2590666"/>
            <a:ext cx="11513599" cy="1145512"/>
            <a:chOff x="806416" y="2572378"/>
            <a:chExt cx="10826503" cy="1145512"/>
          </a:xfrm>
        </p:grpSpPr>
        <p:sp>
          <p:nvSpPr>
            <p:cNvPr id="4" name="Rectangle 3"/>
            <p:cNvSpPr/>
            <p:nvPr/>
          </p:nvSpPr>
          <p:spPr>
            <a:xfrm>
              <a:off x="1931307" y="2621682"/>
              <a:ext cx="970161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/>
                <a:t>1858–1861</a:t>
              </a:r>
              <a:r>
                <a:rPr lang="en-US" sz="3200" dirty="0"/>
                <a:t>: </a:t>
              </a:r>
              <a:r>
                <a:rPr lang="en-US" sz="3200" u="sng" dirty="0"/>
                <a:t>Eunice Foote</a:t>
              </a:r>
              <a:r>
                <a:rPr lang="en-US" sz="3200" dirty="0"/>
                <a:t> and John Tyndall identify greenhouse gases</a:t>
              </a:r>
            </a:p>
          </p:txBody>
        </p:sp>
        <p:pic>
          <p:nvPicPr>
            <p:cNvPr id="3074" name="Picture 2" descr="http://media-2.web.britannica.com/eb-media/21/8921-004-78A09AA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1" t="2790" r="7641" b="21728"/>
            <a:stretch/>
          </p:blipFill>
          <p:spPr bwMode="auto">
            <a:xfrm>
              <a:off x="806416" y="2572378"/>
              <a:ext cx="992240" cy="1145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57200" y="3650496"/>
            <a:ext cx="10811120" cy="1577591"/>
            <a:chOff x="-1341968" y="3618745"/>
            <a:chExt cx="10811120" cy="1577591"/>
          </a:xfrm>
        </p:grpSpPr>
        <p:sp>
          <p:nvSpPr>
            <p:cNvPr id="5" name="Rectangle 4"/>
            <p:cNvSpPr/>
            <p:nvPr/>
          </p:nvSpPr>
          <p:spPr>
            <a:xfrm>
              <a:off x="-1341968" y="3894649"/>
              <a:ext cx="1004011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8000"/>
                  </a:solidFill>
                </a:rPr>
                <a:t>1896</a:t>
              </a:r>
              <a:r>
                <a:rPr lang="en-US" sz="3200" dirty="0">
                  <a:solidFill>
                    <a:srgbClr val="008000"/>
                  </a:solidFill>
                </a:rPr>
                <a:t>: Svante </a:t>
              </a:r>
              <a:r>
                <a:rPr lang="en-US" sz="3200" dirty="0" err="1">
                  <a:solidFill>
                    <a:srgbClr val="008000"/>
                  </a:solidFill>
                </a:rPr>
                <a:t>Arrenhius</a:t>
              </a:r>
              <a:r>
                <a:rPr lang="en-US" sz="3200" dirty="0">
                  <a:solidFill>
                    <a:srgbClr val="008000"/>
                  </a:solidFill>
                </a:rPr>
                <a:t> estimates greenhouse effect of fossil fuel CO</a:t>
              </a:r>
              <a:r>
                <a:rPr lang="en-US" sz="3200" baseline="-25000" dirty="0">
                  <a:solidFill>
                    <a:srgbClr val="008000"/>
                  </a:solidFill>
                </a:rPr>
                <a:t>2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  <p:pic>
          <p:nvPicPr>
            <p:cNvPr id="3076" name="Picture 4" descr="http://www.sil.si.edu/digitalcollections/hst/scientific-identity/thumbnails/TNSIL14-A7-0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7" t="3408" r="12694" b="35475"/>
            <a:stretch/>
          </p:blipFill>
          <p:spPr bwMode="auto">
            <a:xfrm>
              <a:off x="8112623" y="3618745"/>
              <a:ext cx="1356529" cy="15775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478198" y="5192186"/>
            <a:ext cx="11116394" cy="1306285"/>
            <a:chOff x="-1045802" y="5192185"/>
            <a:chExt cx="11116394" cy="1306285"/>
          </a:xfrm>
        </p:grpSpPr>
        <p:sp>
          <p:nvSpPr>
            <p:cNvPr id="6" name="Rectangle 5"/>
            <p:cNvSpPr/>
            <p:nvPr/>
          </p:nvSpPr>
          <p:spPr>
            <a:xfrm>
              <a:off x="67056" y="5549466"/>
              <a:ext cx="10003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1938: Guy </a:t>
              </a:r>
              <a:r>
                <a:rPr lang="en-US" sz="3200" dirty="0" err="1"/>
                <a:t>Callendar</a:t>
              </a:r>
              <a:r>
                <a:rPr lang="en-US" sz="3200" dirty="0"/>
                <a:t> documents warming and CO</a:t>
              </a:r>
              <a:r>
                <a:rPr lang="en-US" sz="3200" baseline="-25000" dirty="0"/>
                <a:t>2</a:t>
              </a:r>
              <a:r>
                <a:rPr lang="en-US" sz="3200" dirty="0"/>
                <a:t> increase</a:t>
              </a:r>
            </a:p>
          </p:txBody>
        </p:sp>
        <p:pic>
          <p:nvPicPr>
            <p:cNvPr id="3078" name="Picture 6" descr="http://usercontent2.hubimg.com/2854367_f52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3" t="3746" r="25295" b="44603"/>
            <a:stretch/>
          </p:blipFill>
          <p:spPr bwMode="auto">
            <a:xfrm>
              <a:off x="-1045802" y="5192185"/>
              <a:ext cx="1127595" cy="13062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01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2063-8B6A-F74A-A4E2-A143C3747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" y="1045954"/>
            <a:ext cx="11155680" cy="428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“Many lines of evidence demonstrate that it is extremely likely that human influence has been the dominant cause of the observed warming since the mid-20th century.”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“For the period extending over the last century, there are no convincing alternative explanations supported by the extent of the observational evidence.”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090D12-9826-7142-9106-E4F926781B8A}"/>
              </a:ext>
            </a:extLst>
          </p:cNvPr>
          <p:cNvSpPr/>
          <p:nvPr/>
        </p:nvSpPr>
        <p:spPr>
          <a:xfrm>
            <a:off x="6096000" y="6243766"/>
            <a:ext cx="580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4115999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4957</TotalTime>
  <Words>3899</Words>
  <Application>Microsoft Macintosh PowerPoint</Application>
  <PresentationFormat>Widescreen</PresentationFormat>
  <Paragraphs>212</Paragraphs>
  <Slides>33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Times New Roman</vt:lpstr>
      <vt:lpstr>Wingdings</vt:lpstr>
      <vt:lpstr>Office Theme</vt:lpstr>
      <vt:lpstr>PowerPoint Presentation</vt:lpstr>
      <vt:lpstr>The world is warming almost everywhere</vt:lpstr>
      <vt:lpstr>Sea level is accelerating</vt:lpstr>
      <vt:lpstr>Multiple lines of evidence of a warming world</vt:lpstr>
      <vt:lpstr>We cannot explain observed warming with natural drivers …</vt:lpstr>
      <vt:lpstr>… but we can with human drivers</vt:lpstr>
      <vt:lpstr>PowerPoint Presentation</vt:lpstr>
      <vt:lpstr>The greenhouse effect is well established</vt:lpstr>
      <vt:lpstr>PowerPoint Presentation</vt:lpstr>
      <vt:lpstr>Plants are leafing out and blooming earlier</vt:lpstr>
      <vt:lpstr>Native bees in Northeast US are arriving in spring 10 days earlier than they used to</vt:lpstr>
      <vt:lpstr>Birds in Western PA became smaller by 1.3% on average due to warming  from 1961 to 2007</vt:lpstr>
      <vt:lpstr>The ratio of snow to total precipitation is mostly decreasing in the Northeast US</vt:lpstr>
      <vt:lpstr>PowerPoint Presentation</vt:lpstr>
      <vt:lpstr>Heavy precipitation is increasing</vt:lpstr>
      <vt:lpstr>Three possible emissions futures …</vt:lpstr>
      <vt:lpstr>… lead to very different climate futures</vt:lpstr>
      <vt:lpstr>Pennsylvania is following the global trend</vt:lpstr>
      <vt:lpstr>PowerPoint Presentation</vt:lpstr>
      <vt:lpstr>PowerPoint Presentation</vt:lpstr>
      <vt:lpstr>Expect summers to be drier … </vt:lpstr>
      <vt:lpstr>Expect heavy downpours to continue to increase</vt:lpstr>
      <vt:lpstr>Projected change in downhill skiing season length by 2090</vt:lpstr>
      <vt:lpstr>The wooly adelgid harms the Eastern Hemlock tree (PA state tree)</vt:lpstr>
      <vt:lpstr>Warming winters allow the wooly adelgid to do more damage</vt:lpstr>
      <vt:lpstr>PowerPoint Presentation</vt:lpstr>
      <vt:lpstr>We have cleaned up our own messes before</vt:lpstr>
      <vt:lpstr>“Smog episodes”</vt:lpstr>
      <vt:lpstr>This is happening much less often than it used to because …</vt:lpstr>
      <vt:lpstr>PowerPoint Presentation</vt:lpstr>
      <vt:lpstr>Good news: the ozone hole is shrinking!</vt:lpstr>
      <vt:lpstr>Take-home messages</vt:lpstr>
      <vt:lpstr>References</vt:lpstr>
    </vt:vector>
  </TitlesOfParts>
  <Company>PSU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on climate change</dc:title>
  <dc:creator>Raymond Najjar</dc:creator>
  <cp:lastModifiedBy>Raymond Najjar</cp:lastModifiedBy>
  <cp:revision>289</cp:revision>
  <cp:lastPrinted>2019-05-09T17:39:11Z</cp:lastPrinted>
  <dcterms:created xsi:type="dcterms:W3CDTF">2016-01-24T21:29:31Z</dcterms:created>
  <dcterms:modified xsi:type="dcterms:W3CDTF">2019-11-21T13:08:43Z</dcterms:modified>
</cp:coreProperties>
</file>