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97" r:id="rId1"/>
    <p:sldMasterId id="2147485109" r:id="rId2"/>
  </p:sldMasterIdLst>
  <p:notesMasterIdLst>
    <p:notesMasterId r:id="rId43"/>
  </p:notesMasterIdLst>
  <p:sldIdLst>
    <p:sldId id="322" r:id="rId3"/>
    <p:sldId id="313" r:id="rId4"/>
    <p:sldId id="309" r:id="rId5"/>
    <p:sldId id="266" r:id="rId6"/>
    <p:sldId id="272" r:id="rId7"/>
    <p:sldId id="282" r:id="rId8"/>
    <p:sldId id="276" r:id="rId9"/>
    <p:sldId id="324" r:id="rId10"/>
    <p:sldId id="271" r:id="rId11"/>
    <p:sldId id="277" r:id="rId12"/>
    <p:sldId id="278" r:id="rId13"/>
    <p:sldId id="279" r:id="rId14"/>
    <p:sldId id="284" r:id="rId15"/>
    <p:sldId id="286" r:id="rId16"/>
    <p:sldId id="319" r:id="rId17"/>
    <p:sldId id="283" r:id="rId18"/>
    <p:sldId id="288" r:id="rId19"/>
    <p:sldId id="289" r:id="rId20"/>
    <p:sldId id="316" r:id="rId21"/>
    <p:sldId id="317" r:id="rId22"/>
    <p:sldId id="314" r:id="rId23"/>
    <p:sldId id="291" r:id="rId24"/>
    <p:sldId id="292" r:id="rId25"/>
    <p:sldId id="294" r:id="rId26"/>
    <p:sldId id="297" r:id="rId27"/>
    <p:sldId id="310" r:id="rId28"/>
    <p:sldId id="262" r:id="rId29"/>
    <p:sldId id="323" r:id="rId30"/>
    <p:sldId id="302" r:id="rId31"/>
    <p:sldId id="303" r:id="rId32"/>
    <p:sldId id="311" r:id="rId33"/>
    <p:sldId id="260" r:id="rId34"/>
    <p:sldId id="295" r:id="rId35"/>
    <p:sldId id="304" r:id="rId36"/>
    <p:sldId id="261" r:id="rId37"/>
    <p:sldId id="306" r:id="rId38"/>
    <p:sldId id="325" r:id="rId39"/>
    <p:sldId id="326" r:id="rId40"/>
    <p:sldId id="318" r:id="rId41"/>
    <p:sldId id="31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6" autoAdjust="0"/>
    <p:restoredTop sz="94543" autoAdjust="0"/>
  </p:normalViewPr>
  <p:slideViewPr>
    <p:cSldViewPr snapToGrid="0">
      <p:cViewPr varScale="1">
        <p:scale>
          <a:sx n="111" d="100"/>
          <a:sy n="111" d="100"/>
        </p:scale>
        <p:origin x="216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D058-5F7C-D64A-8732-EFF51E4904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7B7B-5817-874C-A0B6-16848ECA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Shortle</a:t>
            </a:r>
            <a:r>
              <a:rPr lang="en-US" sz="1200" dirty="0"/>
              <a:t>, J., Abler, D., </a:t>
            </a:r>
            <a:r>
              <a:rPr lang="en-US" sz="1200" dirty="0" err="1"/>
              <a:t>Blumsack</a:t>
            </a:r>
            <a:r>
              <a:rPr lang="en-US" sz="1200" dirty="0"/>
              <a:t>, S., </a:t>
            </a:r>
            <a:r>
              <a:rPr lang="en-US" sz="1200" dirty="0" err="1"/>
              <a:t>McDill</a:t>
            </a:r>
            <a:r>
              <a:rPr lang="en-US" sz="1200" dirty="0"/>
              <a:t>, M., Najjar, R., Ready, R., Ross, A., </a:t>
            </a:r>
            <a:r>
              <a:rPr lang="en-US" sz="1200" dirty="0" err="1"/>
              <a:t>Rydzik</a:t>
            </a:r>
            <a:r>
              <a:rPr lang="en-US" sz="1200" dirty="0"/>
              <a:t>, M., Wagener, T., </a:t>
            </a:r>
            <a:r>
              <a:rPr lang="en-US" sz="1200" dirty="0" err="1"/>
              <a:t>Wardrop</a:t>
            </a:r>
            <a:r>
              <a:rPr lang="en-US" sz="1200" dirty="0"/>
              <a:t>, D., 2013. Pennsylvania Climate Impacts Assessment Update, Report to the Pennsylvania Department of Environmental Protection. Environment and Natural Resources Institute, The Pennsylvania State University, University Park, Pennsylvania, 155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0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Kunkel, K.E., Stevens, L.E., Stevens, S.E., Sun, L., Janssen, E.,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Rennells</a:t>
            </a:r>
            <a:r>
              <a:rPr lang="en-US" sz="1200" dirty="0"/>
              <a:t>, J., </a:t>
            </a:r>
            <a:r>
              <a:rPr lang="en-US" sz="1200" dirty="0" err="1"/>
              <a:t>DeGaetano</a:t>
            </a:r>
            <a:r>
              <a:rPr lang="en-US" sz="1200" dirty="0"/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2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Union of Concerned Scientists, 2008. Climate Change in Pennsylvania:  Impacts and Solutions for the Keystone State. Cambridge, MA, 54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err="1"/>
              <a:t>istockphoto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71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Burns, D.A., Baron, J.S., Cosby, B.J., </a:t>
            </a:r>
            <a:r>
              <a:rPr lang="en-US" sz="1200" dirty="0" err="1"/>
              <a:t>Fenn</a:t>
            </a:r>
            <a:r>
              <a:rPr lang="en-US" sz="1200" dirty="0"/>
              <a:t>, M.E., Lynch, J.A., 2011. National Acid Precipitation Assessment Program Report to Congress 2011: An Integrated Assessment. National Science and Technology Council, United States Government, Washington, D.C., 114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28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lang="en-US" sz="1000" dirty="0">
              <a:solidFill>
                <a:schemeClr val="dk1"/>
              </a:solidFill>
            </a:endParaRPr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086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33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2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Shindell</a:t>
            </a:r>
            <a:r>
              <a:rPr lang="en-US" sz="1200" dirty="0"/>
              <a:t>, D.T., 2015. The social cost of atmospheric release. Climatic Change 130, 313–326.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04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92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FCFE-B2E4-8243-8840-62F84E3FC6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www.encyclopedia.com</a:t>
            </a:r>
            <a:r>
              <a:rPr lang="en-US" dirty="0"/>
              <a:t>, </a:t>
            </a:r>
            <a:r>
              <a:rPr lang="en-US" dirty="0" err="1"/>
              <a:t>waynesword.palomar.edu</a:t>
            </a:r>
            <a:r>
              <a:rPr lang="en-US" dirty="0"/>
              <a:t>, </a:t>
            </a:r>
            <a:r>
              <a:rPr lang="en-US" dirty="0" err="1"/>
              <a:t>dispatch.com</a:t>
            </a:r>
            <a:r>
              <a:rPr lang="en-US" dirty="0"/>
              <a:t>, </a:t>
            </a:r>
            <a:r>
              <a:rPr lang="en-US" dirty="0" err="1"/>
              <a:t>liveanimalist.com</a:t>
            </a:r>
            <a:r>
              <a:rPr lang="en-US" dirty="0"/>
              <a:t>, </a:t>
            </a:r>
            <a:r>
              <a:rPr lang="en-US" dirty="0" err="1"/>
              <a:t>en.wikipedia.org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Chen, I.C., Hill, J.K., </a:t>
            </a:r>
            <a:r>
              <a:rPr lang="en-US" sz="1200" dirty="0" err="1"/>
              <a:t>Ohlemüller</a:t>
            </a:r>
            <a:r>
              <a:rPr lang="en-US" sz="1200" dirty="0"/>
              <a:t>, R., Roy, D.B., Thomas, C.D., 2011. Rapid range shifts of species associated with high levels of climate warming. Science 333, 1024-1026.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Hallegatte</a:t>
            </a:r>
            <a:r>
              <a:rPr lang="en-US" sz="1200" dirty="0"/>
              <a:t>, S., Bangalore, M., </a:t>
            </a:r>
            <a:r>
              <a:rPr lang="en-US" sz="1200" dirty="0" err="1"/>
              <a:t>Bonzanigo</a:t>
            </a:r>
            <a:r>
              <a:rPr lang="en-US" sz="1200" dirty="0"/>
              <a:t>, L., Fay, M., Kane, T., </a:t>
            </a:r>
            <a:r>
              <a:rPr lang="en-US" sz="1200" dirty="0" err="1"/>
              <a:t>Narloch</a:t>
            </a:r>
            <a:r>
              <a:rPr lang="en-US" sz="1200" dirty="0"/>
              <a:t>, U., </a:t>
            </a:r>
            <a:r>
              <a:rPr lang="en-US" sz="1200" dirty="0" err="1"/>
              <a:t>Rozenberg</a:t>
            </a:r>
            <a:r>
              <a:rPr lang="en-US" sz="1200" dirty="0"/>
              <a:t>, J., </a:t>
            </a:r>
            <a:r>
              <a:rPr lang="en-US" sz="1200" dirty="0" err="1"/>
              <a:t>Treguer</a:t>
            </a:r>
            <a:r>
              <a:rPr lang="en-US" sz="1200" dirty="0"/>
              <a:t>, D., Vogt-</a:t>
            </a:r>
            <a:r>
              <a:rPr lang="en-US" sz="1200" dirty="0" err="1"/>
              <a:t>Schilb</a:t>
            </a:r>
            <a:r>
              <a:rPr lang="en-US" sz="1200" dirty="0"/>
              <a:t>, A., 2016. Shock Waves: Managing the Impacts of Climate Change on Poverty. World Bank, Washington, DC, 207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Walsh, J.,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Kossin</a:t>
            </a:r>
            <a:r>
              <a:rPr lang="en-US" sz="1200" dirty="0"/>
              <a:t>, J., Kunkel, K., Stephens, G., Thorne, P.,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Willis, J., Anderson, D., </a:t>
            </a:r>
            <a:r>
              <a:rPr lang="en-US" sz="1200" dirty="0" err="1"/>
              <a:t>Doney</a:t>
            </a:r>
            <a:r>
              <a:rPr lang="en-US" sz="1200" dirty="0"/>
              <a:t>, S., Feely, R., </a:t>
            </a:r>
            <a:r>
              <a:rPr lang="en-US" sz="1200" dirty="0" err="1"/>
              <a:t>Hennon</a:t>
            </a:r>
            <a:r>
              <a:rPr lang="en-US" sz="1200" dirty="0"/>
              <a:t>, P., </a:t>
            </a:r>
            <a:r>
              <a:rPr lang="en-US" sz="1200" dirty="0" err="1"/>
              <a:t>Kharin</a:t>
            </a:r>
            <a:r>
              <a:rPr lang="en-US" sz="1200" dirty="0"/>
              <a:t>, V., Knutson, T., </a:t>
            </a:r>
            <a:r>
              <a:rPr lang="en-US" sz="1200" dirty="0" err="1"/>
              <a:t>Landerer</a:t>
            </a:r>
            <a:r>
              <a:rPr lang="en-US" sz="1200" dirty="0"/>
              <a:t>, F., </a:t>
            </a:r>
            <a:r>
              <a:rPr lang="en-US" sz="1200" dirty="0" err="1"/>
              <a:t>Lenton</a:t>
            </a:r>
            <a:r>
              <a:rPr lang="en-US" sz="1200" dirty="0"/>
              <a:t>, T., Kennedy, J., Somerville, R., 2014. Chapter 2: Our Changing Climate. In: J.M. </a:t>
            </a:r>
            <a:r>
              <a:rPr lang="en-US" sz="1200" dirty="0" err="1"/>
              <a:t>Melillo</a:t>
            </a:r>
            <a:r>
              <a:rPr lang="en-US" sz="1200" dirty="0"/>
              <a:t>, T.C. Richmond, G.W. </a:t>
            </a:r>
            <a:r>
              <a:rPr lang="en-US" sz="1200" dirty="0" err="1"/>
              <a:t>Yohe</a:t>
            </a:r>
            <a:r>
              <a:rPr lang="en-US" sz="1200" dirty="0"/>
              <a:t> (Editors), Climate Change Impacts in the United States: The Third National Climate Assessment. U.S. Global Change Research Program, pp. 19-67.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0513" indent="-290513"/>
            <a:r>
              <a:rPr lang="en-US" sz="1200" dirty="0"/>
              <a:t>Van </a:t>
            </a:r>
            <a:r>
              <a:rPr lang="en-US" sz="1200" dirty="0" err="1"/>
              <a:t>Buskirk</a:t>
            </a:r>
            <a:r>
              <a:rPr lang="en-US" sz="1200" dirty="0"/>
              <a:t>, J., </a:t>
            </a:r>
            <a:r>
              <a:rPr lang="en-US" sz="1200" dirty="0" err="1"/>
              <a:t>Mulvihill</a:t>
            </a:r>
            <a:r>
              <a:rPr lang="en-US" sz="1200" dirty="0"/>
              <a:t>, R.S., </a:t>
            </a:r>
            <a:r>
              <a:rPr lang="en-US" sz="1200" dirty="0" err="1"/>
              <a:t>Leberman</a:t>
            </a:r>
            <a:r>
              <a:rPr lang="en-US" sz="1200" dirty="0"/>
              <a:t>, R.C., 2009. Variable shifts in spring and autumn migration phenology in North American songbirds associated with climate change. Global Change Biology 15, 760-771.</a:t>
            </a:r>
          </a:p>
          <a:p>
            <a:pPr marL="290513" indent="-290513"/>
            <a:r>
              <a:rPr lang="en-US" sz="1200" dirty="0"/>
              <a:t>Van </a:t>
            </a:r>
            <a:r>
              <a:rPr lang="en-US" sz="1200" dirty="0" err="1"/>
              <a:t>Buskirk</a:t>
            </a:r>
            <a:r>
              <a:rPr lang="en-US" sz="1200" dirty="0"/>
              <a:t>, J., </a:t>
            </a:r>
            <a:r>
              <a:rPr lang="en-US" sz="1200" dirty="0" err="1"/>
              <a:t>Mulvihill</a:t>
            </a:r>
            <a:r>
              <a:rPr lang="en-US" sz="1200" dirty="0"/>
              <a:t>, R.S., </a:t>
            </a:r>
            <a:r>
              <a:rPr lang="en-US" sz="1200" dirty="0" err="1"/>
              <a:t>Leberman</a:t>
            </a:r>
            <a:r>
              <a:rPr lang="en-US" sz="1200" dirty="0"/>
              <a:t>, R.C., 2010. Declining body sizes in North American birds associated with climate change. </a:t>
            </a:r>
            <a:r>
              <a:rPr lang="en-US" sz="1200" dirty="0" err="1"/>
              <a:t>Oikos</a:t>
            </a:r>
            <a:r>
              <a:rPr lang="en-US" sz="1200" dirty="0"/>
              <a:t> 119, 1047-1055.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Bartomeus</a:t>
            </a:r>
            <a:r>
              <a:rPr lang="en-US" sz="1200" dirty="0"/>
              <a:t>, I., </a:t>
            </a:r>
            <a:r>
              <a:rPr lang="en-US" sz="1200" dirty="0" err="1"/>
              <a:t>Ascher</a:t>
            </a:r>
            <a:r>
              <a:rPr lang="en-US" sz="1200" dirty="0"/>
              <a:t>, J.S., Wagner, D., Danforth, B.N., </a:t>
            </a:r>
            <a:r>
              <a:rPr lang="en-US" sz="1200" dirty="0" err="1"/>
              <a:t>Colla</a:t>
            </a:r>
            <a:r>
              <a:rPr lang="en-US" sz="1200" dirty="0"/>
              <a:t>, S., </a:t>
            </a:r>
            <a:r>
              <a:rPr lang="en-US" sz="1200" dirty="0" err="1"/>
              <a:t>Kornbluth</a:t>
            </a:r>
            <a:r>
              <a:rPr lang="en-US" sz="1200" dirty="0"/>
              <a:t>, S., </a:t>
            </a:r>
            <a:r>
              <a:rPr lang="en-US" sz="1200" dirty="0" err="1"/>
              <a:t>Winfree</a:t>
            </a:r>
            <a:r>
              <a:rPr lang="en-US" sz="1200" dirty="0"/>
              <a:t>, R., 2011. Climate-associated </a:t>
            </a:r>
            <a:r>
              <a:rPr lang="en-US" sz="1200" dirty="0" err="1"/>
              <a:t>phenological</a:t>
            </a:r>
            <a:r>
              <a:rPr lang="en-US" sz="1200" dirty="0"/>
              <a:t> advances in bee pollinators and bee-pollinated plants. Proceedings of the National Academy of Sciences 108, 20645-20649.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01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Kunkel, K.E., Stevens, L.E., Stevens, S.E., Sun, L., Janssen, E.,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Rennells</a:t>
            </a:r>
            <a:r>
              <a:rPr lang="en-US" sz="1200" dirty="0"/>
              <a:t>, J., </a:t>
            </a:r>
            <a:r>
              <a:rPr lang="en-US" sz="1200" dirty="0" err="1"/>
              <a:t>DeGaetano</a:t>
            </a:r>
            <a:r>
              <a:rPr lang="en-US" sz="1200" dirty="0"/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D613-13EC-1942-BF34-CCF4A277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4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CB023-51C3-42B6-80C5-FDAB7568B0C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52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FA415-2BB3-4151-BF58-1E0D0C1FD51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27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195D4-9BBA-4EBD-9333-2ED1DE2AC9C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12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47F6-3330-499F-ACC9-770BA03B483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326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211DE-7D26-4EEA-B63B-93EF2A9D9CC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049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0DA1F-AAEC-472A-B3E4-7CE2E55EFEF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435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5A454-863F-438A-874E-BB71ECD8EED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46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3434D-BC0E-44E4-AAFB-132429500A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50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2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F88C-757C-4469-8F3D-002C58BCE13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70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AACC5-70EB-488D-BBA3-93781FF0FFB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031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B3A79-8990-489B-A427-621C620C1F1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490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1D136-8E42-4399-9361-FB9FE6C8B4E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718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6E3F0-6B0C-458F-BB34-12D57C96E8F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33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3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100000">
              <a:srgbClr val="000000"/>
            </a:gs>
            <a:gs pos="97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76E0-F2CD-1343-B8EE-6CEFFB765EC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F8B5B3-81E2-4650-9C1E-AA68824EF48D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6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0" r:id="rId1"/>
    <p:sldLayoutId id="2147485111" r:id="rId2"/>
    <p:sldLayoutId id="2147485112" r:id="rId3"/>
    <p:sldLayoutId id="2147485113" r:id="rId4"/>
    <p:sldLayoutId id="2147485114" r:id="rId5"/>
    <p:sldLayoutId id="2147485115" r:id="rId6"/>
    <p:sldLayoutId id="2147485116" r:id="rId7"/>
    <p:sldLayoutId id="2147485117" r:id="rId8"/>
    <p:sldLayoutId id="2147485118" r:id="rId9"/>
    <p:sldLayoutId id="2147485119" r:id="rId10"/>
    <p:sldLayoutId id="2147485120" r:id="rId11"/>
    <p:sldLayoutId id="2147485121" r:id="rId12"/>
    <p:sldLayoutId id="21474851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0486" y="232637"/>
            <a:ext cx="76962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Turning Back the Crimson Tide:</a:t>
            </a:r>
          </a:p>
          <a:p>
            <a:pPr algn="ctr"/>
            <a:r>
              <a:rPr lang="en-US" sz="3200" dirty="0"/>
              <a:t>How to manage the unavoidable and avoid the unmanageable as Pennsylvania’s climate </a:t>
            </a:r>
          </a:p>
          <a:p>
            <a:pPr algn="ctr"/>
            <a:r>
              <a:rPr lang="en-US" sz="3200" dirty="0"/>
              <a:t>starts to look like Alabama’s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47" y="5300860"/>
            <a:ext cx="1860549" cy="6223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50486" y="2997404"/>
            <a:ext cx="7696201" cy="18392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Raymond Najjar</a:t>
            </a:r>
          </a:p>
          <a:p>
            <a:pPr marL="0" indent="0" algn="ctr">
              <a:buNone/>
            </a:pPr>
            <a:r>
              <a:rPr lang="en-US" sz="2400" dirty="0"/>
              <a:t>Professor of Oceanography</a:t>
            </a:r>
          </a:p>
          <a:p>
            <a:pPr marL="0" indent="0" algn="ctr">
              <a:buNone/>
            </a:pPr>
            <a:r>
              <a:rPr lang="en-US" sz="2400" dirty="0"/>
              <a:t>Department of Meteorology and Atmospheric Science</a:t>
            </a:r>
          </a:p>
          <a:p>
            <a:pPr marL="0" indent="0" algn="ctr">
              <a:buNone/>
            </a:pPr>
            <a:r>
              <a:rPr lang="en-US" sz="2400" dirty="0"/>
              <a:t>The Pennsylvania State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974" y="6255426"/>
            <a:ext cx="8734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University Club Fireside Chat, State College, PA                                        May 17, 2016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259" y="5052078"/>
            <a:ext cx="1431348" cy="1119863"/>
          </a:xfrm>
          <a:prstGeom prst="rect">
            <a:avLst/>
          </a:prstGeom>
        </p:spPr>
      </p:pic>
      <p:pic>
        <p:nvPicPr>
          <p:cNvPr id="4098" name="Picture 2" descr="http://www.alabamanews.net/wp-content/uploads/2016/01/lgo_ncaa_alabama_crimson_t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357">
            <a:off x="6970650" y="1918054"/>
            <a:ext cx="1826201" cy="18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factorydirectpromos.com/wordpress/wp-content/uploads/2012/01/carbon-footpri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12586"/>
          <a:stretch/>
        </p:blipFill>
        <p:spPr bwMode="auto">
          <a:xfrm rot="20017917">
            <a:off x="537007" y="2182534"/>
            <a:ext cx="1423941" cy="14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5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20" r="11979"/>
          <a:stretch/>
        </p:blipFill>
        <p:spPr>
          <a:xfrm>
            <a:off x="215515" y="181443"/>
            <a:ext cx="8679052" cy="6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“Sunny day” flooding in Miami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5667" y="6131611"/>
            <a:ext cx="158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 source: Grist</a:t>
            </a:r>
          </a:p>
        </p:txBody>
      </p:sp>
    </p:spTree>
    <p:extLst>
      <p:ext uri="{BB962C8B-B14F-4D97-AF65-F5344CB8AC3E}">
        <p14:creationId xmlns:p14="http://schemas.microsoft.com/office/powerpoint/2010/main" val="149266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11" t="2231" r="14960"/>
          <a:stretch/>
        </p:blipFill>
        <p:spPr>
          <a:xfrm>
            <a:off x="340136" y="272166"/>
            <a:ext cx="8412707" cy="6327844"/>
          </a:xfrm>
        </p:spPr>
      </p:pic>
    </p:spTree>
    <p:extLst>
      <p:ext uri="{BB962C8B-B14F-4D97-AF65-F5344CB8AC3E}">
        <p14:creationId xmlns:p14="http://schemas.microsoft.com/office/powerpoint/2010/main" val="2807449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16" y="-8466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dirty="0"/>
              <a:t>Massive coral bleaching is underway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0" y="800098"/>
            <a:ext cx="8466667" cy="2751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0" y="3238499"/>
            <a:ext cx="98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Warning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2233" y="3242734"/>
            <a:ext cx="130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Bleaching likely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9800" y="3268133"/>
            <a:ext cx="109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Mortality</a:t>
            </a:r>
          </a:p>
          <a:p>
            <a:pPr algn="ctr"/>
            <a:r>
              <a:rPr lang="en-US" dirty="0"/>
              <a:t>likely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41" y="3947584"/>
            <a:ext cx="4127500" cy="2751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794" y="3937001"/>
            <a:ext cx="4689322" cy="2758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6846" y="3612066"/>
            <a:ext cx="1685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91390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86" y="1756707"/>
            <a:ext cx="8115162" cy="4188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5" y="104516"/>
            <a:ext cx="8633636" cy="722966"/>
          </a:xfrm>
        </p:spPr>
        <p:txBody>
          <a:bodyPr>
            <a:noAutofit/>
          </a:bodyPr>
          <a:lstStyle/>
          <a:p>
            <a:r>
              <a:rPr lang="en-US" sz="3600" dirty="0"/>
              <a:t>Animals are moving </a:t>
            </a:r>
            <a:r>
              <a:rPr lang="en-US" sz="3600" dirty="0" err="1"/>
              <a:t>poleward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42575" y="6402765"/>
            <a:ext cx="147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Chen et al. (2011)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326" y="4794324"/>
            <a:ext cx="1871064" cy="182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047" y="899847"/>
            <a:ext cx="2329705" cy="12659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01" y="875969"/>
            <a:ext cx="1933089" cy="1569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57" y="5068606"/>
            <a:ext cx="2784792" cy="15272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426" y="1249862"/>
            <a:ext cx="129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Mollusks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70699" y="1244125"/>
            <a:ext cx="8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Birds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4654" y="5924553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Mammals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13218" y="5909595"/>
            <a:ext cx="161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Arthropods</a:t>
            </a:r>
          </a:p>
        </p:txBody>
      </p:sp>
      <p:sp>
        <p:nvSpPr>
          <p:cNvPr id="20" name="Up Arrow 19"/>
          <p:cNvSpPr/>
          <p:nvPr/>
        </p:nvSpPr>
        <p:spPr>
          <a:xfrm>
            <a:off x="2944168" y="2087948"/>
            <a:ext cx="3348270" cy="1212359"/>
          </a:xfrm>
          <a:prstGeom prst="up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 miles per decade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982655" y="4416447"/>
            <a:ext cx="3338648" cy="1164248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white"/>
                </a:solidFill>
              </a:rPr>
              <a:t>11 miles per decade</a:t>
            </a:r>
          </a:p>
        </p:txBody>
      </p:sp>
    </p:spTree>
    <p:extLst>
      <p:ext uri="{BB962C8B-B14F-4D97-AF65-F5344CB8AC3E}">
        <p14:creationId xmlns:p14="http://schemas.microsoft.com/office/powerpoint/2010/main" val="9925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771" y="5542633"/>
            <a:ext cx="1345516" cy="1038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480" y="6215739"/>
            <a:ext cx="231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Hallegatte</a:t>
            </a:r>
            <a:r>
              <a:rPr lang="en-US" dirty="0"/>
              <a:t> et al. (2016)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1666" b="37420"/>
          <a:stretch/>
        </p:blipFill>
        <p:spPr>
          <a:xfrm>
            <a:off x="221297" y="731263"/>
            <a:ext cx="8640826" cy="44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7" y="211138"/>
            <a:ext cx="2836333" cy="1789112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precipitation</a:t>
            </a:r>
            <a:br>
              <a:rPr lang="en-US" dirty="0"/>
            </a:br>
            <a:r>
              <a:rPr lang="en-US" dirty="0"/>
              <a:t>is increasing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45" t="8092" r="10880" b="22676"/>
          <a:stretch/>
        </p:blipFill>
        <p:spPr>
          <a:xfrm>
            <a:off x="148166" y="2190750"/>
            <a:ext cx="7297822" cy="4487333"/>
          </a:xfrm>
        </p:spPr>
      </p:pic>
      <p:sp>
        <p:nvSpPr>
          <p:cNvPr id="6" name="TextBox 5"/>
          <p:cNvSpPr txBox="1"/>
          <p:nvPr/>
        </p:nvSpPr>
        <p:spPr>
          <a:xfrm>
            <a:off x="7180930" y="3267046"/>
            <a:ext cx="168197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Change in top 1% of rainiest days from 1958 to 2012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rcRect t="8753" b="8753"/>
          <a:stretch>
            <a:fillRect/>
          </a:stretch>
        </p:blipFill>
        <p:spPr>
          <a:xfrm>
            <a:off x="3079750" y="219074"/>
            <a:ext cx="5783151" cy="3180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34883" y="6309057"/>
            <a:ext cx="137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Walsh et al. </a:t>
            </a:r>
            <a:r>
              <a:rPr lang="en-US" sz="1200" dirty="0"/>
              <a:t>(2014)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3640" y="3143935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Gustoflight.wordpress.com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169334"/>
            <a:ext cx="8498417" cy="1830917"/>
          </a:xfrm>
        </p:spPr>
        <p:txBody>
          <a:bodyPr>
            <a:normAutofit fontScale="90000"/>
          </a:bodyPr>
          <a:lstStyle/>
          <a:p>
            <a:r>
              <a:rPr lang="en-US" dirty="0"/>
              <a:t>Birds in Western PA became smaller by 1.3% on average due to warming  from 1961 to 2007</a:t>
            </a:r>
          </a:p>
        </p:txBody>
      </p:sp>
      <p:pic>
        <p:nvPicPr>
          <p:cNvPr id="5124" name="Picture 4" descr="Scarlet tana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3" y="2709334"/>
            <a:ext cx="4302075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275" y="5119159"/>
            <a:ext cx="358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Scarlet tanager: 2% smaller</a:t>
            </a:r>
          </a:p>
        </p:txBody>
      </p:sp>
      <p:pic>
        <p:nvPicPr>
          <p:cNvPr id="5126" name="Picture 6" descr="Rose-breasted grosb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7" y="2233083"/>
            <a:ext cx="4360862" cy="3280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4433" y="5459844"/>
            <a:ext cx="48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Rose-breasted </a:t>
            </a:r>
            <a:r>
              <a:rPr lang="en-US" sz="2400" dirty="0" err="1"/>
              <a:t>grossbeak</a:t>
            </a:r>
            <a:r>
              <a:rPr lang="en-US" sz="2400" dirty="0"/>
              <a:t>: 2% smaller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9174" y="6305107"/>
            <a:ext cx="302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Buskirk</a:t>
            </a:r>
            <a:r>
              <a:rPr lang="en-US" dirty="0"/>
              <a:t> et al. (2009, 2010)</a:t>
            </a:r>
          </a:p>
        </p:txBody>
      </p:sp>
    </p:spTree>
    <p:extLst>
      <p:ext uri="{BB962C8B-B14F-4D97-AF65-F5344CB8AC3E}">
        <p14:creationId xmlns:p14="http://schemas.microsoft.com/office/powerpoint/2010/main" val="4284603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08" y="159175"/>
            <a:ext cx="8591968" cy="1164695"/>
          </a:xfrm>
        </p:spPr>
        <p:txBody>
          <a:bodyPr>
            <a:noAutofit/>
          </a:bodyPr>
          <a:lstStyle/>
          <a:p>
            <a:r>
              <a:rPr lang="en-US" sz="3600" dirty="0"/>
              <a:t>Native bees in Northeast US are arriving in spring 10 days earlier than they used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921" y="6421692"/>
            <a:ext cx="18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Bartomeus</a:t>
            </a:r>
            <a:r>
              <a:rPr lang="en-US" sz="1400" dirty="0"/>
              <a:t> et al. (2011)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078" y="1438460"/>
            <a:ext cx="5669560" cy="4931663"/>
            <a:chOff x="2212938" y="1457704"/>
            <a:chExt cx="5669560" cy="49316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3" b="12775"/>
            <a:stretch/>
          </p:blipFill>
          <p:spPr bwMode="auto">
            <a:xfrm>
              <a:off x="2212938" y="1457704"/>
              <a:ext cx="5669560" cy="493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75450" y="1516412"/>
              <a:ext cx="1371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C. </a:t>
              </a:r>
              <a:r>
                <a:rPr lang="en-US" i="1" dirty="0" err="1"/>
                <a:t>inaequalis</a:t>
              </a:r>
              <a:endParaRPr lang="en-US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53904" y="1535752"/>
              <a:ext cx="1419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A. </a:t>
              </a:r>
              <a:r>
                <a:rPr lang="en-US" i="1" dirty="0" err="1"/>
                <a:t>miserabilis</a:t>
              </a:r>
              <a:endParaRPr lang="en-US" i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09896" y="5777448"/>
              <a:ext cx="1172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O. </a:t>
              </a:r>
              <a:r>
                <a:rPr lang="en-US" i="1" dirty="0" err="1"/>
                <a:t>lignaria</a:t>
              </a:r>
              <a:endParaRPr lang="en-US" i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00818" y="5777545"/>
              <a:ext cx="13906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B. impatiens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64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13"/>
            <a:ext cx="3841898" cy="1291893"/>
          </a:xfrm>
        </p:spPr>
        <p:txBody>
          <a:bodyPr>
            <a:noAutofit/>
          </a:bodyPr>
          <a:lstStyle/>
          <a:p>
            <a:r>
              <a:rPr lang="en-US" sz="3600" b="1" dirty="0"/>
              <a:t>Expect summers to be drier </a:t>
            </a:r>
            <a:r>
              <a:rPr lang="is-IS" sz="3600" b="1" dirty="0"/>
              <a:t>… </a:t>
            </a:r>
            <a:endParaRPr lang="en-US" sz="36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32" y="5399568"/>
            <a:ext cx="5057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2" y="1770427"/>
            <a:ext cx="3841898" cy="36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58" y="1775930"/>
            <a:ext cx="3950972" cy="36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6878" y="6099543"/>
            <a:ext cx="506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Percent precipitation change by 2050s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81" y="6535754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104" y="3966359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-4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8166" y="435626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0513" y="26917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2482" y="35681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7278" y="303216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52458" y="180472"/>
            <a:ext cx="3841898" cy="129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600" b="1" dirty="0"/>
              <a:t>… </a:t>
            </a:r>
            <a:r>
              <a:rPr lang="en-US" sz="3600" b="1" dirty="0"/>
              <a:t>and winters to be wetter</a:t>
            </a:r>
          </a:p>
        </p:txBody>
      </p:sp>
    </p:spTree>
    <p:extLst>
      <p:ext uri="{BB962C8B-B14F-4D97-AF65-F5344CB8AC3E}">
        <p14:creationId xmlns:p14="http://schemas.microsoft.com/office/powerpoint/2010/main" val="40643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6286300" y="0"/>
            <a:ext cx="28577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300" y="586291"/>
            <a:ext cx="2857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Summers in Pennsylvania will feel like those of the Southeast US by mid-century if heat trapping emissions trends continue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15" t="-816" r="135" b="11571"/>
          <a:stretch/>
        </p:blipFill>
        <p:spPr>
          <a:xfrm>
            <a:off x="0" y="-66109"/>
            <a:ext cx="6286300" cy="6924109"/>
          </a:xfrm>
        </p:spPr>
      </p:pic>
      <p:sp>
        <p:nvSpPr>
          <p:cNvPr id="6" name="Rectangle 5"/>
          <p:cNvSpPr/>
          <p:nvPr/>
        </p:nvSpPr>
        <p:spPr>
          <a:xfrm>
            <a:off x="117650" y="6465581"/>
            <a:ext cx="2520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</p:spTree>
    <p:extLst>
      <p:ext uri="{BB962C8B-B14F-4D97-AF65-F5344CB8AC3E}">
        <p14:creationId xmlns:p14="http://schemas.microsoft.com/office/powerpoint/2010/main" val="359611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3" y="236150"/>
            <a:ext cx="8548577" cy="860745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 heavy downpours to continue to increase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32180" y="1817392"/>
            <a:ext cx="5324818" cy="4700367"/>
            <a:chOff x="2019529" y="1955615"/>
            <a:chExt cx="5324818" cy="470036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1" r="507"/>
            <a:stretch/>
          </p:blipFill>
          <p:spPr bwMode="auto">
            <a:xfrm>
              <a:off x="2030828" y="1955615"/>
              <a:ext cx="5313519" cy="470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19529" y="1976002"/>
              <a:ext cx="4157988" cy="691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57" y="1976280"/>
            <a:ext cx="3743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1422" y="1401959"/>
            <a:ext cx="53014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Percent change by 2050s in days &gt; 1”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992" y="6517759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1034" y="45304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9720" y="41959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7788" y="24364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8353" y="367145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4579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63" y="1381125"/>
            <a:ext cx="71612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6" name="Rectangle 22"/>
          <p:cNvSpPr>
            <a:spLocks noChangeArrowheads="1"/>
          </p:cNvSpPr>
          <p:nvPr/>
        </p:nvSpPr>
        <p:spPr bwMode="auto">
          <a:xfrm>
            <a:off x="439615" y="111125"/>
            <a:ext cx="8324973" cy="112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CC00"/>
                </a:solidFill>
                <a:latin typeface="Arial" charset="0"/>
              </a:rPr>
              <a:t>The amount of climate change depends on the emissions path</a:t>
            </a:r>
          </a:p>
        </p:txBody>
      </p:sp>
      <p:sp>
        <p:nvSpPr>
          <p:cNvPr id="89113" name="Rectangle 25"/>
          <p:cNvSpPr>
            <a:spLocks noChangeArrowheads="1"/>
          </p:cNvSpPr>
          <p:nvPr/>
        </p:nvSpPr>
        <p:spPr bwMode="auto">
          <a:xfrm>
            <a:off x="2106613" y="2797542"/>
            <a:ext cx="2719387" cy="16014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10347"/>
            <a:ext cx="94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charset="0"/>
              </a:rPr>
              <a:t>Union of </a:t>
            </a:r>
            <a:r>
              <a:rPr lang="en-US" sz="1200">
                <a:solidFill>
                  <a:srgbClr val="FFFFFF"/>
                </a:solidFill>
                <a:latin typeface="Arial" charset="0"/>
              </a:rPr>
              <a:t>Concerned Scientists (2008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)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l="49859"/>
          <a:stretch/>
        </p:blipFill>
        <p:spPr bwMode="auto">
          <a:xfrm>
            <a:off x="3663461" y="2548796"/>
            <a:ext cx="27485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r="50391"/>
          <a:stretch/>
        </p:blipFill>
        <p:spPr bwMode="auto">
          <a:xfrm>
            <a:off x="2206074" y="3927232"/>
            <a:ext cx="271938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reeform 1"/>
          <p:cNvSpPr/>
          <p:nvPr/>
        </p:nvSpPr>
        <p:spPr>
          <a:xfrm>
            <a:off x="3897923" y="4708769"/>
            <a:ext cx="2891692" cy="732693"/>
          </a:xfrm>
          <a:custGeom>
            <a:avLst/>
            <a:gdLst>
              <a:gd name="connsiteX0" fmla="*/ 0 w 2891692"/>
              <a:gd name="connsiteY0" fmla="*/ 732693 h 732693"/>
              <a:gd name="connsiteX1" fmla="*/ 1465385 w 2891692"/>
              <a:gd name="connsiteY1" fmla="*/ 293077 h 732693"/>
              <a:gd name="connsiteX2" fmla="*/ 2891692 w 2891692"/>
              <a:gd name="connsiteY2" fmla="*/ 0 h 732693"/>
              <a:gd name="connsiteX3" fmla="*/ 2891692 w 2891692"/>
              <a:gd name="connsiteY3" fmla="*/ 0 h 732693"/>
              <a:gd name="connsiteX4" fmla="*/ 2891692 w 2891692"/>
              <a:gd name="connsiteY4" fmla="*/ 0 h 73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692" h="732693">
                <a:moveTo>
                  <a:pt x="0" y="732693"/>
                </a:moveTo>
                <a:lnTo>
                  <a:pt x="1465385" y="293077"/>
                </a:lnTo>
                <a:lnTo>
                  <a:pt x="2891692" y="0"/>
                </a:lnTo>
                <a:lnTo>
                  <a:pt x="2891692" y="0"/>
                </a:lnTo>
                <a:lnTo>
                  <a:pt x="2891692" y="0"/>
                </a:lnTo>
              </a:path>
            </a:pathLst>
          </a:custGeom>
          <a:ln w="66675">
            <a:solidFill>
              <a:srgbClr val="E3A2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36461" y="4479682"/>
            <a:ext cx="722924" cy="805472"/>
          </a:xfrm>
          <a:prstGeom prst="line">
            <a:avLst/>
          </a:prstGeom>
          <a:ln w="63500">
            <a:solidFill>
              <a:srgbClr val="E3A21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78400" y="3101246"/>
            <a:ext cx="1289539" cy="689216"/>
          </a:xfrm>
          <a:prstGeom prst="line">
            <a:avLst/>
          </a:prstGeom>
          <a:ln w="63500">
            <a:solidFill>
              <a:srgbClr val="CE020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503615" y="2852615"/>
            <a:ext cx="2911231" cy="2530231"/>
          </a:xfrm>
          <a:custGeom>
            <a:avLst/>
            <a:gdLst>
              <a:gd name="connsiteX0" fmla="*/ 0 w 2911231"/>
              <a:gd name="connsiteY0" fmla="*/ 2530231 h 2530231"/>
              <a:gd name="connsiteX1" fmla="*/ 1465385 w 2911231"/>
              <a:gd name="connsiteY1" fmla="*/ 1201616 h 2530231"/>
              <a:gd name="connsiteX2" fmla="*/ 2911231 w 2911231"/>
              <a:gd name="connsiteY2" fmla="*/ 0 h 2530231"/>
              <a:gd name="connsiteX3" fmla="*/ 2911231 w 2911231"/>
              <a:gd name="connsiteY3" fmla="*/ 0 h 253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231" h="2530231">
                <a:moveTo>
                  <a:pt x="0" y="2530231"/>
                </a:moveTo>
                <a:lnTo>
                  <a:pt x="1465385" y="1201616"/>
                </a:lnTo>
                <a:lnTo>
                  <a:pt x="2911231" y="0"/>
                </a:lnTo>
                <a:lnTo>
                  <a:pt x="2911231" y="0"/>
                </a:lnTo>
              </a:path>
            </a:pathLst>
          </a:custGeom>
          <a:ln w="63500">
            <a:solidFill>
              <a:srgbClr val="CE02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9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700" y="2328497"/>
            <a:ext cx="5657422" cy="1568367"/>
          </a:xfrm>
        </p:spPr>
        <p:txBody>
          <a:bodyPr>
            <a:noAutofit/>
          </a:bodyPr>
          <a:lstStyle/>
          <a:p>
            <a:r>
              <a:rPr lang="en-US" sz="4800" dirty="0"/>
              <a:t>One reason for hope:</a:t>
            </a:r>
            <a:br>
              <a:rPr lang="en-US" sz="4800" dirty="0"/>
            </a:br>
            <a:r>
              <a:rPr lang="en-US" sz="4800" dirty="0"/>
              <a:t>Past successes</a:t>
            </a:r>
          </a:p>
        </p:txBody>
      </p:sp>
    </p:spTree>
    <p:extLst>
      <p:ext uri="{BB962C8B-B14F-4D97-AF65-F5344CB8AC3E}">
        <p14:creationId xmlns:p14="http://schemas.microsoft.com/office/powerpoint/2010/main" val="299301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3" y="2217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happening much less often than it used to</a:t>
            </a:r>
          </a:p>
        </p:txBody>
      </p:sp>
      <p:sp>
        <p:nvSpPr>
          <p:cNvPr id="5" name="Down Arrow 4"/>
          <p:cNvSpPr/>
          <p:nvPr/>
        </p:nvSpPr>
        <p:spPr>
          <a:xfrm>
            <a:off x="95252" y="2588867"/>
            <a:ext cx="1788582" cy="1460500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28</a:t>
            </a:r>
            <a:r>
              <a:rPr lang="en-US" sz="3600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915" y="1685509"/>
            <a:ext cx="168071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Ozone</a:t>
            </a:r>
          </a:p>
        </p:txBody>
      </p:sp>
      <p:sp>
        <p:nvSpPr>
          <p:cNvPr id="7" name="Down Arrow 6"/>
          <p:cNvSpPr/>
          <p:nvPr/>
        </p:nvSpPr>
        <p:spPr>
          <a:xfrm>
            <a:off x="2004484" y="2578283"/>
            <a:ext cx="1752599" cy="2084917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52</a:t>
            </a:r>
            <a:r>
              <a:rPr lang="en-US" sz="3600" dirty="0"/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0817" y="1722610"/>
            <a:ext cx="112858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NO</a:t>
            </a:r>
            <a:r>
              <a:rPr lang="en-US" sz="4400" b="1" baseline="-25000" dirty="0"/>
              <a:t>2</a:t>
            </a:r>
          </a:p>
        </p:txBody>
      </p:sp>
      <p:sp>
        <p:nvSpPr>
          <p:cNvPr id="9" name="Down Arrow 8"/>
          <p:cNvSpPr/>
          <p:nvPr/>
        </p:nvSpPr>
        <p:spPr>
          <a:xfrm>
            <a:off x="3909484" y="2582336"/>
            <a:ext cx="1657350" cy="3397247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82</a:t>
            </a:r>
            <a:r>
              <a:rPr lang="en-US" sz="3600" dirty="0"/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1650" y="1733193"/>
            <a:ext cx="86491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CO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5687484" y="2603502"/>
            <a:ext cx="1678516" cy="3418415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83</a:t>
            </a:r>
            <a:r>
              <a:rPr lang="en-US" sz="3600" dirty="0"/>
              <a:t>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5034" y="1769415"/>
            <a:ext cx="102361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SO</a:t>
            </a:r>
            <a:r>
              <a:rPr lang="en-US" sz="4400" b="1" baseline="-25000" dirty="0"/>
              <a:t>2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7391401" y="2609849"/>
            <a:ext cx="1678516" cy="3793068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89</a:t>
            </a:r>
            <a:r>
              <a:rPr lang="en-US" sz="3600" dirty="0"/>
              <a:t>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714" y="1792578"/>
            <a:ext cx="128865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Lead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680" y="6246091"/>
            <a:ext cx="33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Median change in US: 1980-2010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34234" y="6547536"/>
            <a:ext cx="2563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source: www3.epa.gov/</a:t>
            </a:r>
            <a:r>
              <a:rPr lang="en-US" sz="1200" dirty="0" err="1">
                <a:solidFill>
                  <a:schemeClr val="bg1"/>
                </a:solidFill>
              </a:rPr>
              <a:t>airtrends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97" y="130631"/>
            <a:ext cx="8712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The Clean Air act reduced emissions and created $170 - $430 billion per year in health benefits—all while energy use went up and costs went down!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5" y="2717256"/>
            <a:ext cx="8957219" cy="38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7418930" y="6452957"/>
            <a:ext cx="1439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/>
              <a:t>Burns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139230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259" y="0"/>
            <a:ext cx="3866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Other successes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988" y="985326"/>
            <a:ext cx="29473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Clean Water Act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2255" y="3663821"/>
            <a:ext cx="3099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Endangered Species Act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1017" y="5727858"/>
            <a:ext cx="4392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Montreal Protocol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0" y="2933201"/>
            <a:ext cx="2781300" cy="278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118" y="3536528"/>
            <a:ext cx="3034725" cy="303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987" y="991472"/>
            <a:ext cx="5530438" cy="2347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500" y="6497299"/>
            <a:ext cx="17540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Blog.nacwa.org</a:t>
            </a:r>
            <a:r>
              <a:rPr lang="en-US" sz="1000" dirty="0"/>
              <a:t>, </a:t>
            </a:r>
            <a:r>
              <a:rPr lang="en-US" sz="1000" dirty="0" err="1"/>
              <a:t>www.nwf.org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33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949" y="2318875"/>
            <a:ext cx="6667676" cy="1568367"/>
          </a:xfrm>
        </p:spPr>
        <p:txBody>
          <a:bodyPr>
            <a:noAutofit/>
          </a:bodyPr>
          <a:lstStyle/>
          <a:p>
            <a:r>
              <a:rPr lang="en-US" sz="4800" dirty="0"/>
              <a:t>Another reason for hope:</a:t>
            </a:r>
            <a:br>
              <a:rPr lang="en-US" sz="4800" dirty="0"/>
            </a:br>
            <a:r>
              <a:rPr lang="en-US" sz="4800" dirty="0"/>
              <a:t>People are responding</a:t>
            </a:r>
          </a:p>
        </p:txBody>
      </p:sp>
    </p:spTree>
    <p:extLst>
      <p:ext uri="{BB962C8B-B14F-4D97-AF65-F5344CB8AC3E}">
        <p14:creationId xmlns:p14="http://schemas.microsoft.com/office/powerpoint/2010/main" val="165237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l="6367" r="539"/>
          <a:stretch/>
        </p:blipFill>
        <p:spPr>
          <a:xfrm>
            <a:off x="0" y="0"/>
            <a:ext cx="9144000" cy="69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58328" y="1388208"/>
            <a:ext cx="8309303" cy="142587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108" y="214312"/>
            <a:ext cx="7661700" cy="104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Shape 91"/>
          <p:cNvCxnSpPr/>
          <p:nvPr/>
        </p:nvCxnSpPr>
        <p:spPr>
          <a:xfrm rot="10800000" flipH="1">
            <a:off x="355564" y="6375496"/>
            <a:ext cx="8411700" cy="299"/>
          </a:xfrm>
          <a:prstGeom prst="straightConnector1">
            <a:avLst/>
          </a:prstGeom>
          <a:blipFill rotWithShape="0">
            <a:blip r:embed="rId5">
              <a:alphaModFix/>
            </a:blip>
            <a:tile tx="0" ty="-74" sx="99997" sy="99997" flip="none" algn="tl"/>
          </a:blipFill>
          <a:ln w="12700" cap="flat" cmpd="sng">
            <a:solidFill>
              <a:srgbClr val="00669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695" y="6507162"/>
            <a:ext cx="1143000" cy="2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586741" y="203268"/>
            <a:ext cx="7406699" cy="118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5785175" y="4413575"/>
            <a:ext cx="7822199" cy="9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5567875" y="4440725"/>
            <a:ext cx="2851800" cy="18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769400" y="474925"/>
            <a:ext cx="7722300" cy="14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3999" cy="29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614651" y="3154226"/>
            <a:ext cx="7832934" cy="30286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Paris Climate Conference 2015 </a:t>
            </a:r>
          </a:p>
          <a:p>
            <a:pPr lvl="0">
              <a:buClr>
                <a:srgbClr val="000000"/>
              </a:buClr>
              <a:buSzPct val="100000"/>
            </a:pPr>
            <a:endParaRPr lang="en-US" sz="3200" dirty="0"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000000"/>
              </a:buClr>
              <a:buSzPct val="100000"/>
            </a:pPr>
            <a:r>
              <a:rPr lang="en-US" sz="4000" dirty="0">
                <a:ea typeface="Calibri"/>
                <a:cs typeface="Calibri"/>
                <a:sym typeface="Calibri"/>
              </a:rPr>
              <a:t>Agreement to keep global warming well below 2.0 </a:t>
            </a:r>
            <a:r>
              <a:rPr lang="en-US" sz="4000" baseline="30000" dirty="0" err="1">
                <a:ea typeface="Calibri"/>
                <a:cs typeface="Calibri"/>
                <a:sym typeface="Calibri"/>
              </a:rPr>
              <a:t>o</a:t>
            </a:r>
            <a:r>
              <a:rPr lang="en-US" sz="4000" dirty="0" err="1">
                <a:ea typeface="Calibri"/>
                <a:cs typeface="Calibri"/>
                <a:sym typeface="Calibri"/>
              </a:rPr>
              <a:t>C</a:t>
            </a:r>
            <a:r>
              <a:rPr lang="en-US" sz="4000" dirty="0">
                <a:ea typeface="Calibri"/>
                <a:cs typeface="Calibri"/>
                <a:sym typeface="Calibri"/>
              </a:rPr>
              <a:t> (3.6 </a:t>
            </a:r>
            <a:r>
              <a:rPr lang="en-US" sz="4000" baseline="30000" dirty="0" err="1">
                <a:ea typeface="Calibri"/>
                <a:cs typeface="Calibri"/>
                <a:sym typeface="Calibri"/>
              </a:rPr>
              <a:t>o</a:t>
            </a:r>
            <a:r>
              <a:rPr lang="en-US" sz="4000" dirty="0" err="1">
                <a:ea typeface="Calibri"/>
                <a:cs typeface="Calibri"/>
                <a:sym typeface="Calibri"/>
              </a:rPr>
              <a:t>F</a:t>
            </a:r>
            <a:r>
              <a:rPr lang="en-US" sz="4000" dirty="0">
                <a:ea typeface="Calibri"/>
                <a:cs typeface="Calibri"/>
                <a:sym typeface="Calibri"/>
              </a:rPr>
              <a:t>)</a:t>
            </a:r>
            <a:endParaRPr lang="en-US" sz="40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7095475" y="6312750"/>
            <a:ext cx="1889999" cy="27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800"/>
              <a:t>Source:  COP21 Paris</a:t>
            </a:r>
          </a:p>
        </p:txBody>
      </p:sp>
    </p:spTree>
    <p:extLst>
      <p:ext uri="{BB962C8B-B14F-4D97-AF65-F5344CB8AC3E}">
        <p14:creationId xmlns:p14="http://schemas.microsoft.com/office/powerpoint/2010/main" val="319805092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tps://www.climateinteractive.org/wp-content/uploads/2015/12/Scoreboard-static-clean-LARGE-form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6836" r="5297" b="12798"/>
          <a:stretch/>
        </p:blipFill>
        <p:spPr bwMode="auto">
          <a:xfrm>
            <a:off x="639044" y="231357"/>
            <a:ext cx="7764175" cy="63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35529"/>
            <a:ext cx="4405745" cy="124607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Progress, </a:t>
            </a:r>
            <a:r>
              <a:rPr lang="is-IS" sz="3600" b="1" dirty="0">
                <a:solidFill>
                  <a:schemeClr val="bg1"/>
                </a:solidFill>
              </a:rPr>
              <a:t>but we have a long way to go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044" y="6239812"/>
            <a:ext cx="2145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Climate </a:t>
            </a:r>
            <a:r>
              <a:rPr lang="en-US" sz="1400" dirty="0"/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2101503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1" t="9262" r="4727"/>
          <a:stretch/>
        </p:blipFill>
        <p:spPr>
          <a:xfrm>
            <a:off x="235625" y="1635721"/>
            <a:ext cx="8606501" cy="47716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870" y="6465966"/>
            <a:ext cx="268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Wikimedia commons and GTM 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529" y="235982"/>
            <a:ext cx="8535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Solar energy production increased 2000-fold since 1992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8844" y="1531637"/>
            <a:ext cx="39731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/>
              <a:t>34% increase in 2015! </a:t>
            </a:r>
          </a:p>
        </p:txBody>
      </p:sp>
      <p:sp>
        <p:nvSpPr>
          <p:cNvPr id="3" name="Oval 2"/>
          <p:cNvSpPr/>
          <p:nvPr/>
        </p:nvSpPr>
        <p:spPr>
          <a:xfrm>
            <a:off x="7995438" y="1539502"/>
            <a:ext cx="760096" cy="71202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3702" y="91006"/>
            <a:ext cx="8648700" cy="61451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Pennsylvania is warming by 0.5 °F per decade</a:t>
            </a:r>
          </a:p>
        </p:txBody>
      </p:sp>
      <p:pic>
        <p:nvPicPr>
          <p:cNvPr id="18435" name="Picture 4" descr="recentTrends"/>
          <p:cNvPicPr>
            <a:picLocks noChangeAspect="1" noChangeArrowheads="1"/>
          </p:cNvPicPr>
          <p:nvPr/>
        </p:nvPicPr>
        <p:blipFill rotWithShape="1">
          <a:blip r:embed="rId3" cstate="print"/>
          <a:srcRect l="9385" t="8226" r="11065" b="7755"/>
          <a:stretch/>
        </p:blipFill>
        <p:spPr bwMode="auto">
          <a:xfrm>
            <a:off x="1146353" y="797442"/>
            <a:ext cx="7087166" cy="561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560200" y="904949"/>
            <a:ext cx="161677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charset="0"/>
              </a:rPr>
              <a:t>(°F/decade)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26335" y="6411433"/>
            <a:ext cx="1628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Shortle</a:t>
            </a:r>
            <a:r>
              <a:rPr lang="en-US" sz="1400" dirty="0"/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3314870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44" y="202060"/>
            <a:ext cx="8630215" cy="837526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cost to install solar has plummeted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47" y="1073403"/>
            <a:ext cx="6887155" cy="56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39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55" y="2452490"/>
            <a:ext cx="6225089" cy="404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21" y="193580"/>
            <a:ext cx="8498819" cy="1265498"/>
          </a:xfrm>
        </p:spPr>
        <p:txBody>
          <a:bodyPr>
            <a:normAutofit/>
          </a:bodyPr>
          <a:lstStyle/>
          <a:p>
            <a:r>
              <a:rPr lang="en-US" sz="3600" dirty="0"/>
              <a:t>The amount of solar energy falling on half of PA is enough to support </a:t>
            </a:r>
            <a:r>
              <a:rPr lang="en-US" sz="3600" b="1" i="1" u="sng" dirty="0"/>
              <a:t>all</a:t>
            </a:r>
            <a:r>
              <a:rPr lang="en-US" sz="3600" dirty="0"/>
              <a:t> US energy needs</a:t>
            </a:r>
          </a:p>
        </p:txBody>
      </p:sp>
      <p:sp>
        <p:nvSpPr>
          <p:cNvPr id="6" name="Right Arrow 5"/>
          <p:cNvSpPr/>
          <p:nvPr/>
        </p:nvSpPr>
        <p:spPr>
          <a:xfrm rot="4620556">
            <a:off x="5927211" y="2937619"/>
            <a:ext cx="1013712" cy="81165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 rot="604882">
            <a:off x="5552456" y="1641101"/>
            <a:ext cx="1231548" cy="1212358"/>
          </a:xfrm>
          <a:prstGeom prst="sun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901322">
            <a:off x="6449418" y="3865026"/>
            <a:ext cx="281768" cy="2750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6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45" y="206365"/>
            <a:ext cx="8229600" cy="940617"/>
          </a:xfrm>
        </p:spPr>
        <p:txBody>
          <a:bodyPr>
            <a:normAutofit/>
          </a:bodyPr>
          <a:lstStyle/>
          <a:p>
            <a:r>
              <a:rPr lang="en-US" dirty="0"/>
              <a:t>Three examples of national efforts: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8487" y="1269873"/>
            <a:ext cx="4424350" cy="696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00" dirty="0"/>
              <a:t>The Clean Power Plan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15943" y="1310836"/>
            <a:ext cx="3932757" cy="65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/>
              <a:t>Efficiency standards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595" y="4820057"/>
            <a:ext cx="555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Carbon Tax or Emissions Cap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62" y="5601401"/>
            <a:ext cx="5092700" cy="749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368" y="2025193"/>
            <a:ext cx="4178551" cy="2450893"/>
            <a:chOff x="213368" y="2025193"/>
            <a:chExt cx="4178551" cy="24508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420" y="2025193"/>
              <a:ext cx="4091499" cy="230146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3368" y="4229865"/>
              <a:ext cx="8082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Inhabit.com</a:t>
              </a:r>
              <a:endParaRPr lang="en-US" sz="1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66593" y="1952601"/>
            <a:ext cx="3895055" cy="2794542"/>
            <a:chOff x="4866593" y="1952601"/>
            <a:chExt cx="3895055" cy="2794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6593" y="1952601"/>
              <a:ext cx="3895055" cy="259492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550268" y="4500922"/>
              <a:ext cx="11192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energydigital.com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7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61" y="314056"/>
            <a:ext cx="8620125" cy="1665854"/>
          </a:xfrm>
        </p:spPr>
        <p:txBody>
          <a:bodyPr>
            <a:noAutofit/>
          </a:bodyPr>
          <a:lstStyle/>
          <a:p>
            <a:r>
              <a:rPr lang="en-US" sz="3600" dirty="0"/>
              <a:t>When damages to agriculture and health are considered, new electricity based on renewables is cheapest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712" y="3090793"/>
            <a:ext cx="2383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Costs of new US electricity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85284" y="2165464"/>
            <a:ext cx="6291883" cy="3815232"/>
            <a:chOff x="990599" y="1643063"/>
            <a:chExt cx="6829425" cy="42035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599" y="1643063"/>
              <a:ext cx="6829425" cy="4203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772150" y="2857500"/>
              <a:ext cx="190500" cy="209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81675" y="2457450"/>
              <a:ext cx="190500" cy="2095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410450" y="6353175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Shindell</a:t>
            </a:r>
            <a:r>
              <a:rPr lang="en-US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183218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1024"/>
          <a:stretch/>
        </p:blipFill>
        <p:spPr>
          <a:xfrm>
            <a:off x="863373" y="1538992"/>
            <a:ext cx="7557895" cy="5121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231" y="203842"/>
            <a:ext cx="857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2/3 of new electricity in the US in 2015 was renewable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373" y="6025861"/>
            <a:ext cx="22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Federal Energy Regulatory Commission Energy Infrastructure Update</a:t>
            </a:r>
          </a:p>
        </p:txBody>
      </p:sp>
    </p:spTree>
    <p:extLst>
      <p:ext uri="{BB962C8B-B14F-4D97-AF65-F5344CB8AC3E}">
        <p14:creationId xmlns:p14="http://schemas.microsoft.com/office/powerpoint/2010/main" val="4015292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091" y="2308971"/>
            <a:ext cx="2828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(1) Energy audit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988" y="4579338"/>
            <a:ext cx="3369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(2) Purchase electricity from a renewable source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884" y="265938"/>
            <a:ext cx="8391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Two recommendations for homes and businesses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445" y="1452453"/>
            <a:ext cx="4587739" cy="2694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225" y="4536535"/>
            <a:ext cx="4528428" cy="18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5 at 9.4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065625">
            <a:off x="2922294" y="534545"/>
            <a:ext cx="1613779" cy="5230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5695" y="3151026"/>
            <a:ext cx="552463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Be sure to choose:</a:t>
            </a:r>
          </a:p>
          <a:p>
            <a:pPr marL="742950" indent="-742950">
              <a:buAutoNum type="arabicParenBoth"/>
            </a:pPr>
            <a:r>
              <a:rPr lang="en-US" sz="3600" dirty="0"/>
              <a:t>FIXED rate</a:t>
            </a:r>
          </a:p>
          <a:p>
            <a:pPr marL="742950" indent="-742950">
              <a:buAutoNum type="arabicParenBoth"/>
            </a:pPr>
            <a:r>
              <a:rPr lang="en-US" sz="3600" dirty="0"/>
              <a:t>NO cancellation fee</a:t>
            </a:r>
          </a:p>
          <a:p>
            <a:pPr marL="742950" indent="-742950">
              <a:buAutoNum type="arabicParenBoth"/>
            </a:pPr>
            <a:r>
              <a:rPr lang="en-US" sz="3600" dirty="0"/>
              <a:t>100%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412008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201" y="426027"/>
            <a:ext cx="777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Do </a:t>
            </a:r>
            <a:r>
              <a:rPr lang="en-US" sz="2800" b="1" u="sng" dirty="0"/>
              <a:t>individuals</a:t>
            </a:r>
            <a:r>
              <a:rPr lang="en-US" sz="2800" b="1" dirty="0"/>
              <a:t> need to prepare for climate change?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0821" y="1184564"/>
            <a:ext cx="4639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It depends on the time frame.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201" y="2504665"/>
            <a:ext cx="3434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Planting a vegetable garden?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5790" y="2720108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Planting a tree?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9887" y="1943101"/>
            <a:ext cx="1593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Examples</a:t>
            </a:r>
          </a:p>
        </p:txBody>
      </p:sp>
      <p:pic>
        <p:nvPicPr>
          <p:cNvPr id="5122" name="Picture 2" descr="http://colegardens.com/wp-content/uploads/2014/04/vegetable-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4" y="3458772"/>
            <a:ext cx="3688894" cy="24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6374" y="5903893"/>
            <a:ext cx="343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Don’t worry about 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4268" y="5369522"/>
            <a:ext cx="4717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Consider passing on trees at their southern limit in PA, like the </a:t>
            </a:r>
            <a:r>
              <a:rPr lang="en-US" sz="2800"/>
              <a:t>sugar maple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6374" y="5657672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colegardens.com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www.dorshaktree.com/images/silvermapletre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38" y="3359059"/>
            <a:ext cx="1627905" cy="20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6743" y="5130680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dorshaktree.com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21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8927" y="446809"/>
            <a:ext cx="7637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 </a:t>
            </a:r>
            <a:r>
              <a:rPr lang="en-US" sz="2800" b="1" u="sng" dirty="0"/>
              <a:t>cities, states, and nations</a:t>
            </a:r>
            <a:r>
              <a:rPr lang="en-US" sz="2800" b="1" dirty="0"/>
              <a:t> need to prepare for climate change?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8125" y="1797627"/>
            <a:ext cx="672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Yes! Many decisions will be felt for decades.</a:t>
            </a:r>
          </a:p>
        </p:txBody>
      </p:sp>
      <p:pic>
        <p:nvPicPr>
          <p:cNvPr id="6146" name="Picture 2" descr="https://www.eatoncounty.org/images/storm_d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8" y="2469303"/>
            <a:ext cx="2686077" cy="20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ad cove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91" y="4643985"/>
            <a:ext cx="3457669" cy="18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2835" y="6546213"/>
            <a:ext cx="6248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Coastalnewstoday.com</a:t>
            </a:r>
            <a:r>
              <a:rPr lang="en-US" sz="1000" dirty="0"/>
              <a:t>, </a:t>
            </a:r>
            <a:r>
              <a:rPr lang="en-US" sz="1000" dirty="0" err="1"/>
              <a:t>www.eatoncounty.org</a:t>
            </a:r>
            <a:r>
              <a:rPr lang="en-US" sz="1000" dirty="0"/>
              <a:t>, www.lakearrowhead.com, </a:t>
            </a:r>
            <a:r>
              <a:rPr lang="en-US" sz="1000" dirty="0" err="1"/>
              <a:t>www.innovativewatertechnologies.co.in</a:t>
            </a:r>
            <a:r>
              <a:rPr lang="en-US" sz="1000" dirty="0"/>
              <a:t>, </a:t>
            </a:r>
          </a:p>
        </p:txBody>
      </p:sp>
      <p:pic>
        <p:nvPicPr>
          <p:cNvPr id="6150" name="Picture 6" descr="http://www.innovativewatertechnologies.co.in/prd/compact-sewage-treatment-pl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31" y="2469303"/>
            <a:ext cx="2401815" cy="18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stgeorgeutah.com/wp-content/uploads/2012/09/less-dead-tre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4676"/>
          <a:stretch/>
        </p:blipFill>
        <p:spPr bwMode="auto">
          <a:xfrm>
            <a:off x="859822" y="4617752"/>
            <a:ext cx="3483578" cy="18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coastalnewstoday.com/wp-content/uploads/2013/11/Sea-Wall-Wikimedi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89" y="2469303"/>
            <a:ext cx="2664965" cy="19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r="5283" b="7160"/>
          <a:stretch/>
        </p:blipFill>
        <p:spPr>
          <a:xfrm>
            <a:off x="1067422" y="1563366"/>
            <a:ext cx="7009156" cy="4828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796" y="256393"/>
            <a:ext cx="7484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  <a:cs typeface="Century Gothic"/>
              </a:rPr>
              <a:t>Education and adaptation are essential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0165" y="1060844"/>
            <a:ext cx="7023669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+mj-lt"/>
                <a:cs typeface="Century Gothic"/>
              </a:rPr>
              <a:t>Factsheets from the PA Climate Impacts Report</a:t>
            </a:r>
            <a:endParaRPr lang="en-US" sz="27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A325E9-B25B-2E4C-BE45-59BC0821B4FA}"/>
              </a:ext>
            </a:extLst>
          </p:cNvPr>
          <p:cNvSpPr/>
          <p:nvPr/>
        </p:nvSpPr>
        <p:spPr>
          <a:xfrm>
            <a:off x="102521" y="6373614"/>
            <a:ext cx="369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psiee.psu.edu</a:t>
            </a:r>
            <a:r>
              <a:rPr lang="en-US" dirty="0"/>
              <a:t>/climate-impacts</a:t>
            </a:r>
          </a:p>
        </p:txBody>
      </p:sp>
    </p:spTree>
    <p:extLst>
      <p:ext uri="{BB962C8B-B14F-4D97-AF65-F5344CB8AC3E}">
        <p14:creationId xmlns:p14="http://schemas.microsoft.com/office/powerpoint/2010/main" val="10318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39" r="3357"/>
          <a:stretch/>
        </p:blipFill>
        <p:spPr>
          <a:xfrm>
            <a:off x="682549" y="1268202"/>
            <a:ext cx="7906624" cy="5089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390937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The Earth is rapidly warming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925" y="1406562"/>
            <a:ext cx="6825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1 </a:t>
            </a:r>
            <a:r>
              <a:rPr lang="en-US" sz="2400" baseline="30000" dirty="0" err="1"/>
              <a:t>o</a:t>
            </a:r>
            <a:r>
              <a:rPr lang="en-US" sz="2400" dirty="0" err="1"/>
              <a:t>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461451" y="4163001"/>
            <a:ext cx="6598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0 </a:t>
            </a:r>
            <a:r>
              <a:rPr lang="en-US" sz="2400" baseline="30000" dirty="0" err="1"/>
              <a:t>o</a:t>
            </a:r>
            <a:r>
              <a:rPr lang="en-US" sz="2400" dirty="0" err="1"/>
              <a:t>F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61451" y="2693415"/>
            <a:ext cx="6825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1 </a:t>
            </a:r>
            <a:r>
              <a:rPr lang="en-US" sz="2400" baseline="30000" dirty="0" err="1"/>
              <a:t>o</a:t>
            </a:r>
            <a:r>
              <a:rPr lang="en-US" sz="2400" dirty="0" err="1"/>
              <a:t>F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83091" y="4163001"/>
            <a:ext cx="6825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0 </a:t>
            </a:r>
            <a:r>
              <a:rPr lang="en-US" sz="2400" baseline="30000" dirty="0" err="1"/>
              <a:t>o</a:t>
            </a:r>
            <a:r>
              <a:rPr lang="en-US" sz="2400" dirty="0" err="1"/>
              <a:t>C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99500" y="2028226"/>
            <a:ext cx="375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2015 was the warmest year on record by a large margin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057264" y="2028226"/>
            <a:ext cx="1230765" cy="263230"/>
          </a:xfrm>
          <a:prstGeom prst="straightConnector1">
            <a:avLst/>
          </a:prstGeom>
          <a:ln w="730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8000" y="6032499"/>
            <a:ext cx="8064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1880       1900       1920       1940       1960       1980       2000</a:t>
            </a:r>
          </a:p>
        </p:txBody>
      </p:sp>
    </p:spTree>
    <p:extLst>
      <p:ext uri="{BB962C8B-B14F-4D97-AF65-F5344CB8AC3E}">
        <p14:creationId xmlns:p14="http://schemas.microsoft.com/office/powerpoint/2010/main" val="4241955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823" y="1433661"/>
            <a:ext cx="7581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Bottom lines about global warming: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4000" dirty="0"/>
              <a:t>It’s real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4000" dirty="0"/>
              <a:t>It’s us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4000" dirty="0"/>
              <a:t>It’s a serious threat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4000" dirty="0"/>
              <a:t>It’s solvable through emissions reductions and adaptation</a:t>
            </a:r>
          </a:p>
        </p:txBody>
      </p:sp>
    </p:spTree>
    <p:extLst>
      <p:ext uri="{BB962C8B-B14F-4D97-AF65-F5344CB8AC3E}">
        <p14:creationId xmlns:p14="http://schemas.microsoft.com/office/powerpoint/2010/main" val="3844103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437" r="12496"/>
          <a:stretch/>
        </p:blipFill>
        <p:spPr>
          <a:xfrm>
            <a:off x="374228" y="249431"/>
            <a:ext cx="8406959" cy="630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akesforbreastcancer.org/wp-content/uploads/2012/03/su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232" b="-197"/>
          <a:stretch/>
        </p:blipFill>
        <p:spPr bwMode="auto">
          <a:xfrm>
            <a:off x="3735969" y="-171450"/>
            <a:ext cx="1245606" cy="1249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ck Arc 6"/>
          <p:cNvSpPr/>
          <p:nvPr/>
        </p:nvSpPr>
        <p:spPr>
          <a:xfrm>
            <a:off x="1854938" y="0"/>
            <a:ext cx="14578124" cy="14389768"/>
          </a:xfrm>
          <a:prstGeom prst="blockArc">
            <a:avLst>
              <a:gd name="adj1" fmla="val 10963739"/>
              <a:gd name="adj2" fmla="val 16259873"/>
              <a:gd name="adj3" fmla="val 256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20" name="Picture 4" descr="http://images.clipartpanda.com/earth-clipart-yckMB7Xc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 b="54665"/>
          <a:stretch/>
        </p:blipFill>
        <p:spPr bwMode="auto">
          <a:xfrm>
            <a:off x="4993240" y="2831143"/>
            <a:ext cx="4150760" cy="402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3071082">
            <a:off x="4259501" y="1917835"/>
            <a:ext cx="3183317" cy="811659"/>
          </a:xfrm>
          <a:prstGeom prst="rightArrow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0367" y="387459"/>
            <a:ext cx="291332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greenhouse effect in three steps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2766" y="99746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Solar radiation warms Earth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18634" y="2634354"/>
            <a:ext cx="2713172" cy="1792075"/>
            <a:chOff x="3418634" y="2634354"/>
            <a:chExt cx="2713172" cy="1792075"/>
          </a:xfrm>
        </p:grpSpPr>
        <p:sp>
          <p:nvSpPr>
            <p:cNvPr id="9" name="Right Arrow 8"/>
            <p:cNvSpPr/>
            <p:nvPr/>
          </p:nvSpPr>
          <p:spPr>
            <a:xfrm rot="13395105">
              <a:off x="5154443" y="3614770"/>
              <a:ext cx="977363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18634" y="2634354"/>
              <a:ext cx="25073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Earth’s radiation absorbed in atmosphere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25621" y="3765837"/>
            <a:ext cx="3532419" cy="2886262"/>
            <a:chOff x="1925621" y="3765837"/>
            <a:chExt cx="3532419" cy="2886262"/>
          </a:xfrm>
        </p:grpSpPr>
        <p:sp>
          <p:nvSpPr>
            <p:cNvPr id="11" name="Right Arrow 10"/>
            <p:cNvSpPr/>
            <p:nvPr/>
          </p:nvSpPr>
          <p:spPr>
            <a:xfrm rot="1424526">
              <a:off x="3814799" y="4572202"/>
              <a:ext cx="1643241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2258753">
              <a:off x="1925621" y="3765837"/>
              <a:ext cx="1843126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5768" y="5082439"/>
              <a:ext cx="23568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Atmosphere’s radiation further warms Earth—by 60 </a:t>
              </a:r>
              <a:r>
                <a:rPr lang="en-US" sz="2400" baseline="30000" dirty="0" err="1"/>
                <a:t>o</a:t>
              </a:r>
              <a:r>
                <a:rPr lang="en-US" sz="2400" dirty="0" err="1"/>
                <a:t>F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18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48" y="2243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have known about the greenhouse effect for almost two centuries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905" y="1486995"/>
            <a:ext cx="5473095" cy="978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1824</a:t>
            </a:r>
            <a:r>
              <a:rPr lang="en-US" dirty="0">
                <a:solidFill>
                  <a:srgbClr val="008000"/>
                </a:solidFill>
              </a:rPr>
              <a:t>: Joseph Fourier describes natural greenhouse effect</a:t>
            </a:r>
          </a:p>
        </p:txBody>
      </p:sp>
      <p:pic>
        <p:nvPicPr>
          <p:cNvPr id="2050" name="Picture 2" descr="http://upload.wikimedia.org/wikipedia/commons/a/aa/Fourier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57"/>
          <a:stretch/>
        </p:blipFill>
        <p:spPr bwMode="auto">
          <a:xfrm>
            <a:off x="6412868" y="1395462"/>
            <a:ext cx="1693964" cy="1210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06416" y="2572378"/>
            <a:ext cx="7817093" cy="1145512"/>
            <a:chOff x="806416" y="2572378"/>
            <a:chExt cx="7817093" cy="1145512"/>
          </a:xfrm>
        </p:grpSpPr>
        <p:sp>
          <p:nvSpPr>
            <p:cNvPr id="4" name="Rectangle 3"/>
            <p:cNvSpPr/>
            <p:nvPr/>
          </p:nvSpPr>
          <p:spPr>
            <a:xfrm>
              <a:off x="1931307" y="2621682"/>
              <a:ext cx="66922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1861</a:t>
              </a:r>
              <a:r>
                <a:rPr lang="en-US" sz="3200" dirty="0"/>
                <a:t>: John Tyndall identifies greenhouse gases</a:t>
              </a:r>
            </a:p>
          </p:txBody>
        </p:sp>
        <p:pic>
          <p:nvPicPr>
            <p:cNvPr id="3074" name="Picture 2" descr="http://media-2.web.britannica.com/eb-media/21/8921-004-78A09AA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1" t="2790" r="7641" b="21728"/>
            <a:stretch/>
          </p:blipFill>
          <p:spPr bwMode="auto">
            <a:xfrm>
              <a:off x="806416" y="2572378"/>
              <a:ext cx="992240" cy="1145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17724" y="3760223"/>
            <a:ext cx="7635539" cy="1577591"/>
            <a:chOff x="242557" y="3728473"/>
            <a:chExt cx="7635539" cy="1577591"/>
          </a:xfrm>
        </p:grpSpPr>
        <p:sp>
          <p:nvSpPr>
            <p:cNvPr id="5" name="Rectangle 4"/>
            <p:cNvSpPr/>
            <p:nvPr/>
          </p:nvSpPr>
          <p:spPr>
            <a:xfrm>
              <a:off x="242557" y="3894649"/>
              <a:ext cx="67575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1896</a:t>
              </a:r>
              <a:r>
                <a:rPr lang="en-US" sz="3200" dirty="0">
                  <a:solidFill>
                    <a:srgbClr val="008000"/>
                  </a:solidFill>
                </a:rPr>
                <a:t>: Svante </a:t>
              </a:r>
              <a:r>
                <a:rPr lang="en-US" sz="3200" dirty="0" err="1">
                  <a:solidFill>
                    <a:srgbClr val="008000"/>
                  </a:solidFill>
                </a:rPr>
                <a:t>Arrenhius</a:t>
              </a:r>
              <a:r>
                <a:rPr lang="en-US" sz="3200" dirty="0">
                  <a:solidFill>
                    <a:srgbClr val="008000"/>
                  </a:solidFill>
                </a:rPr>
                <a:t> estimates greenhouse effect of fossil fuel CO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2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  <p:pic>
          <p:nvPicPr>
            <p:cNvPr id="3076" name="Picture 4" descr="http://www.sil.si.edu/digitalcollections/hst/scientific-identity/thumbnails/TNSIL14-A7-07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7" t="3408" r="12694" b="35475"/>
            <a:stretch/>
          </p:blipFill>
          <p:spPr bwMode="auto">
            <a:xfrm>
              <a:off x="6521567" y="3728473"/>
              <a:ext cx="1356529" cy="15775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89222" y="5265337"/>
            <a:ext cx="8470802" cy="1306285"/>
            <a:chOff x="289222" y="5265337"/>
            <a:chExt cx="8470802" cy="1306285"/>
          </a:xfrm>
        </p:grpSpPr>
        <p:sp>
          <p:nvSpPr>
            <p:cNvPr id="6" name="Rectangle 5"/>
            <p:cNvSpPr/>
            <p:nvPr/>
          </p:nvSpPr>
          <p:spPr>
            <a:xfrm>
              <a:off x="1479992" y="5403162"/>
              <a:ext cx="72800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1938: Guy </a:t>
              </a:r>
              <a:r>
                <a:rPr lang="en-US" sz="3200" dirty="0" err="1"/>
                <a:t>Callendar</a:t>
              </a:r>
              <a:r>
                <a:rPr lang="en-US" sz="3200" dirty="0"/>
                <a:t> documents warming and CO</a:t>
              </a:r>
              <a:r>
                <a:rPr lang="en-US" sz="3200" baseline="-25000" dirty="0"/>
                <a:t>2</a:t>
              </a:r>
              <a:r>
                <a:rPr lang="en-US" sz="3200" dirty="0"/>
                <a:t> increase</a:t>
              </a:r>
            </a:p>
          </p:txBody>
        </p:sp>
        <p:pic>
          <p:nvPicPr>
            <p:cNvPr id="3078" name="Picture 6" descr="http://usercontent2.hubimg.com/2854367_f52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3" t="3746" r="25295" b="44603"/>
            <a:stretch/>
          </p:blipFill>
          <p:spPr bwMode="auto">
            <a:xfrm>
              <a:off x="289222" y="5265337"/>
              <a:ext cx="1127595" cy="13062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01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027" y="321966"/>
            <a:ext cx="2922609" cy="2422263"/>
          </a:xfrm>
        </p:spPr>
        <p:txBody>
          <a:bodyPr>
            <a:normAutofit/>
          </a:bodyPr>
          <a:lstStyle/>
          <a:p>
            <a:r>
              <a:rPr lang="en-US"/>
              <a:t>The US has emitted the most CO</a:t>
            </a:r>
            <a:r>
              <a:rPr lang="en-US" baseline="-25000"/>
              <a:t>2</a:t>
            </a:r>
            <a:r>
              <a:rPr lang="en-US"/>
              <a:t>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4"/>
          <a:stretch/>
        </p:blipFill>
        <p:spPr>
          <a:xfrm>
            <a:off x="2381273" y="244936"/>
            <a:ext cx="2552220" cy="63584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03898" y="3399612"/>
            <a:ext cx="2673752" cy="2422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/>
              <a:t>… </a:t>
            </a:r>
            <a:r>
              <a:rPr lang="en-US" dirty="0"/>
              <a:t>despite its low population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972" y="244935"/>
            <a:ext cx="1167055" cy="6358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4642" y="2821677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EU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4807" y="967261"/>
            <a:ext cx="11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Others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5008" y="411172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US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46197" y="5177920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China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0972" y="1359505"/>
            <a:ext cx="11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Others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01071" y="3311995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India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62333" y="4006381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EU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41377" y="4962377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China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60188" y="433147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US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804906" y="2075650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India</a:t>
            </a:r>
          </a:p>
        </p:txBody>
      </p:sp>
      <p:pic>
        <p:nvPicPr>
          <p:cNvPr id="2050" name="Picture 2" descr="http://a.fastcompany.net/multisite_files/coexist/imagecache/1280/article_feature/1280-generating-power-from-smokestack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3" r="25311"/>
          <a:stretch/>
        </p:blipFill>
        <p:spPr bwMode="auto">
          <a:xfrm>
            <a:off x="119318" y="244935"/>
            <a:ext cx="2196905" cy="63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925115" y="6480247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Image: Robert Fullerton/Shutterstock</a:t>
            </a:r>
          </a:p>
        </p:txBody>
      </p:sp>
    </p:spTree>
    <p:extLst>
      <p:ext uri="{BB962C8B-B14F-4D97-AF65-F5344CB8AC3E}">
        <p14:creationId xmlns:p14="http://schemas.microsoft.com/office/powerpoint/2010/main" val="4887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73"/>
            <a:ext cx="8229600" cy="1616476"/>
          </a:xfrm>
        </p:spPr>
        <p:txBody>
          <a:bodyPr>
            <a:normAutofit fontScale="90000"/>
          </a:bodyPr>
          <a:lstStyle/>
          <a:p>
            <a:r>
              <a:rPr lang="en-US" dirty="0"/>
              <a:t>12% of Greenland Ice sheet surface was melting on April 11, 2016. Typically happens in June!</a:t>
            </a:r>
          </a:p>
        </p:txBody>
      </p:sp>
      <p:pic>
        <p:nvPicPr>
          <p:cNvPr id="4" name="Content Placeholder 3" descr="GreenlandMelt4-16-638x27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561" r="50583" b="357"/>
          <a:stretch/>
        </p:blipFill>
        <p:spPr>
          <a:xfrm>
            <a:off x="269403" y="1887388"/>
            <a:ext cx="2896060" cy="4733024"/>
          </a:xfrm>
        </p:spPr>
      </p:pic>
      <p:sp>
        <p:nvSpPr>
          <p:cNvPr id="6" name="TextBox 5"/>
          <p:cNvSpPr txBox="1"/>
          <p:nvPr/>
        </p:nvSpPr>
        <p:spPr>
          <a:xfrm>
            <a:off x="1007544" y="3472299"/>
            <a:ext cx="134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Melting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1348902" y="3995519"/>
            <a:ext cx="328945" cy="503368"/>
          </a:xfrm>
          <a:prstGeom prst="straightConnector1">
            <a:avLst/>
          </a:prstGeom>
          <a:ln w="6350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13687" y="6343413"/>
            <a:ext cx="50727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National Snow and Ice </a:t>
            </a:r>
            <a:r>
              <a:rPr lang="en-US" sz="1200"/>
              <a:t>Data Center &amp; </a:t>
            </a:r>
            <a:r>
              <a:rPr lang="en-US" sz="1200" dirty="0"/>
              <a:t>Danish Meteorological Institute</a:t>
            </a:r>
          </a:p>
        </p:txBody>
      </p:sp>
      <p:pic>
        <p:nvPicPr>
          <p:cNvPr id="3074" name="Picture 2" descr="http://nsidc.org/greenland-today/images/greenland_melt_area_plot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74" y="2504146"/>
            <a:ext cx="5686698" cy="34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7433" y="625108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April 11, 2016</a:t>
            </a:r>
          </a:p>
        </p:txBody>
      </p:sp>
    </p:spTree>
    <p:extLst>
      <p:ext uri="{BB962C8B-B14F-4D97-AF65-F5344CB8AC3E}">
        <p14:creationId xmlns:p14="http://schemas.microsoft.com/office/powerpoint/2010/main" val="4124697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2612</TotalTime>
  <Words>1742</Words>
  <Application>Microsoft Macintosh PowerPoint</Application>
  <PresentationFormat>On-screen Show (4:3)</PresentationFormat>
  <Paragraphs>202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Wingdings</vt:lpstr>
      <vt:lpstr>Office Theme</vt:lpstr>
      <vt:lpstr>Default Design</vt:lpstr>
      <vt:lpstr>PowerPoint Presentation</vt:lpstr>
      <vt:lpstr>PowerPoint Presentation</vt:lpstr>
      <vt:lpstr>Pennsylvania is warming by 0.5 °F per decade</vt:lpstr>
      <vt:lpstr>The Earth is rapidly warming</vt:lpstr>
      <vt:lpstr>PowerPoint Presentation</vt:lpstr>
      <vt:lpstr>PowerPoint Presentation</vt:lpstr>
      <vt:lpstr>We have known about the greenhouse effect for almost two centuries</vt:lpstr>
      <vt:lpstr>The US has emitted the most CO2 …</vt:lpstr>
      <vt:lpstr>12% of Greenland Ice sheet surface was melting on April 11, 2016. Typically happens in June!</vt:lpstr>
      <vt:lpstr>PowerPoint Presentation</vt:lpstr>
      <vt:lpstr>“Sunny day” flooding in Miami</vt:lpstr>
      <vt:lpstr>PowerPoint Presentation</vt:lpstr>
      <vt:lpstr>Massive coral bleaching is underway</vt:lpstr>
      <vt:lpstr>Animals are moving poleward</vt:lpstr>
      <vt:lpstr>PowerPoint Presentation</vt:lpstr>
      <vt:lpstr>Heavy precipitation is increasing</vt:lpstr>
      <vt:lpstr>Birds in Western PA became smaller by 1.3% on average due to warming  from 1961 to 2007</vt:lpstr>
      <vt:lpstr>Native bees in Northeast US are arriving in spring 10 days earlier than they used to</vt:lpstr>
      <vt:lpstr>Expect summers to be drier … </vt:lpstr>
      <vt:lpstr>Expect heavy downpours to continue to increase</vt:lpstr>
      <vt:lpstr>PowerPoint Presentation</vt:lpstr>
      <vt:lpstr>One reason for hope: Past successes</vt:lpstr>
      <vt:lpstr>This is happening much less often than it used to</vt:lpstr>
      <vt:lpstr>PowerPoint Presentation</vt:lpstr>
      <vt:lpstr>PowerPoint Presentation</vt:lpstr>
      <vt:lpstr>Another reason for hope: People are responding</vt:lpstr>
      <vt:lpstr>PowerPoint Presentation</vt:lpstr>
      <vt:lpstr>Progress, but we have a long way to go</vt:lpstr>
      <vt:lpstr>PowerPoint Presentation</vt:lpstr>
      <vt:lpstr>The cost to install solar has plummeted</vt:lpstr>
      <vt:lpstr>The amount of solar energy falling on half of PA is enough to support all US energy needs</vt:lpstr>
      <vt:lpstr>Three examples of national efforts:</vt:lpstr>
      <vt:lpstr>When damages to agriculture and health are considered, new electricity based on renewables is cheapest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PSU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on climate change</dc:title>
  <dc:creator>Raymond Najjar</dc:creator>
  <cp:lastModifiedBy>Raymond Najjar</cp:lastModifiedBy>
  <cp:revision>112</cp:revision>
  <dcterms:created xsi:type="dcterms:W3CDTF">2016-01-24T21:29:31Z</dcterms:created>
  <dcterms:modified xsi:type="dcterms:W3CDTF">2019-03-15T19:54:19Z</dcterms:modified>
</cp:coreProperties>
</file>